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.IPRS\Desktop\Mojca%20PPT\Sarajevo%20preglednica.od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1" i="0" u="none" strike="noStrike" kern="1200" baseline="0">
                <a:solidFill>
                  <a:srgbClr val="000000"/>
                </a:solidFill>
                <a:latin typeface="Calibri"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rPr>
              <a:t>Number of Applications</a:t>
            </a:r>
          </a:p>
        </c:rich>
      </c:tx>
      <c:layout/>
      <c:overlay val="0"/>
      <c:spPr>
        <a:noFill/>
        <a:ln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invertIfNegative val="0"/>
          <c:cat>
            <c:numRef>
              <c:f>List1!$B$3:$J$3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List1!$B$4:$J$4</c:f>
              <c:numCache>
                <c:formatCode>General</c:formatCode>
                <c:ptCount val="9"/>
                <c:pt idx="0">
                  <c:v>40</c:v>
                </c:pt>
                <c:pt idx="1">
                  <c:v>16</c:v>
                </c:pt>
                <c:pt idx="2">
                  <c:v>10</c:v>
                </c:pt>
                <c:pt idx="3">
                  <c:v>6</c:v>
                </c:pt>
                <c:pt idx="4">
                  <c:v>9</c:v>
                </c:pt>
                <c:pt idx="5">
                  <c:v>11</c:v>
                </c:pt>
                <c:pt idx="6">
                  <c:v>11</c:v>
                </c:pt>
                <c:pt idx="7">
                  <c:v>4</c:v>
                </c:pt>
                <c:pt idx="8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10560"/>
        <c:axId val="79623808"/>
      </c:barChart>
      <c:valAx>
        <c:axId val="79623808"/>
        <c:scaling>
          <c:orientation val="minMax"/>
        </c:scaling>
        <c:delete val="0"/>
        <c:axPos val="l"/>
        <c:majorGridlines>
          <c:spPr>
            <a:ln w="9528">
              <a:solidFill>
                <a:srgbClr val="868686"/>
              </a:solidFill>
              <a:prstDash val="solid"/>
              <a:round/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8">
            <a:solidFill>
              <a:srgbClr val="868686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rgbClr val="000000"/>
                </a:solidFill>
                <a:latin typeface="Calibri"/>
              </a:defRPr>
            </a:pPr>
            <a:endParaRPr lang="sl-SI"/>
          </a:p>
        </c:txPr>
        <c:crossAx val="95810560"/>
        <c:crosses val="autoZero"/>
        <c:crossBetween val="between"/>
      </c:valAx>
      <c:catAx>
        <c:axId val="95810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8">
            <a:solidFill>
              <a:srgbClr val="868686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000" b="0" i="0" u="none" strike="noStrike" kern="1200" baseline="0">
                <a:solidFill>
                  <a:srgbClr val="000000"/>
                </a:solidFill>
                <a:latin typeface="Calibri"/>
              </a:defRPr>
            </a:pPr>
            <a:endParaRPr lang="sl-SI"/>
          </a:p>
        </c:txPr>
        <c:crossAx val="79623808"/>
        <c:crosses val="autoZero"/>
        <c:auto val="1"/>
        <c:lblAlgn val="ctr"/>
        <c:lblOffset val="100"/>
        <c:noMultiLvlLbl val="0"/>
      </c:catAx>
      <c:spPr>
        <a:solidFill>
          <a:srgbClr val="FFFFFF"/>
        </a:solidFill>
        <a:ln>
          <a:noFill/>
        </a:ln>
      </c:spPr>
    </c:plotArea>
    <c:legend>
      <c:legendPos val="r"/>
      <c:layout/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1000" b="0" i="0" u="none" strike="noStrike" kern="1200" baseline="0">
              <a:solidFill>
                <a:srgbClr val="000000"/>
              </a:solidFill>
              <a:latin typeface="Calibri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rgbClr val="FFFFFF"/>
    </a:solidFill>
    <a:ln w="9528">
      <a:solidFill>
        <a:srgbClr val="868686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sl-SI" sz="1000" b="0" i="0" u="none" strike="noStrike" kern="1200" baseline="0">
          <a:solidFill>
            <a:srgbClr val="000000"/>
          </a:solidFill>
          <a:latin typeface="Calibri"/>
        </a:defRPr>
      </a:pPr>
      <a:endParaRPr lang="sl-SI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99C250-4067-4C39-A1C5-8AD60EF521FD}" type="datetimeFigureOut">
              <a:rPr lang="en-US"/>
              <a:pPr>
                <a:defRPr/>
              </a:pPr>
              <a:t>5/6/2016</a:t>
            </a:fld>
            <a:endParaRPr lang="en-US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en-US" noProof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567953-057F-49CD-A77C-9E016C3B4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775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1E7460-3A3E-4CBB-AB8A-8B82491B78DD}" type="slidenum">
              <a:rPr lang="en-US" altLang="sl-SI" smtClean="0"/>
              <a:pPr/>
              <a:t>1</a:t>
            </a:fld>
            <a:endParaRPr lang="en-US" altLang="sl-SI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567953-057F-49CD-A77C-9E016C3B45D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23813-6F90-46D3-8B9F-43FDAE624990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E1C45-ACB7-4387-A481-5186830A218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68859-50B9-4CB6-A382-4BAD108CB2A3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BE06-7462-40EF-91E8-B9CDB900E3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AA5E6-8E11-4CA3-BF7F-29BB5FF9CF0C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669B1-8E9A-4FEC-BFA3-40B868138F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/>
          </p:nvPr>
        </p:nvSpPr>
        <p:spPr>
          <a:xfrm>
            <a:off x="179388" y="1196975"/>
            <a:ext cx="8785225" cy="4752975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b="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3FE75-F9EA-49D5-83EA-61E573E08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A5AF0-7434-4C2C-A9AA-97C9FA19D214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E45B-DD58-4B3A-9CD5-AD731D186A4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376A-BCE5-4638-9353-281CECA3274C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2696A-79CD-4089-8F99-6A1B106D48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80CE6-37E4-41C9-8EB8-E5512CBC4C34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82943-4314-410D-9388-F934C865DF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F9011-CD73-4367-A0F3-93BCD76A380B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DD5B6-BD86-4FF8-96AA-3A9CCDF2BB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33CDF-2A39-4DAD-8769-39A34160278B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D512F-0402-493A-97FD-19EB5E4436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511FF-037C-44A3-A44B-13BE8C7549A5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92835-53C7-4066-A095-84C2F108F6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E149-C052-40CE-9C53-DEC0A948DFF9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EAFE6-C591-40D7-BE8C-DA234DC4FD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3FAD3-E634-49A3-B380-72F3B24FE066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9485-F0B4-4DA3-9C83-350E6314DB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b="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</a:p>
        </p:txBody>
      </p:sp>
      <p:sp>
        <p:nvSpPr>
          <p:cNvPr id="1027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E39EF2-9486-4572-A44A-FB7FF25524F0}" type="datetimeFigureOut">
              <a:rPr lang="sl-SI"/>
              <a:pPr>
                <a:defRPr/>
              </a:pPr>
              <a:t>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7F1756-BF07-4C98-84F9-1B55FB8FB3A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trilateralresearch.us10.list-manage.com/track/click?u=252746b3ac7fd622ba5991a39&amp;id=5968d888ea&amp;e=8a2a34820d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68413"/>
            <a:ext cx="7702550" cy="2952750"/>
          </a:xfrm>
        </p:spPr>
        <p:txBody>
          <a:bodyPr/>
          <a:lstStyle/>
          <a:p>
            <a:pPr eaLnBrk="1" hangingPunct="1"/>
            <a:r>
              <a:rPr lang="en-GB" altLang="sl-SI" sz="3200" b="1" dirty="0" smtClean="0"/>
              <a:t>Biometrics in Private Sector - Slovenian </a:t>
            </a:r>
            <a:r>
              <a:rPr lang="sl-SI" altLang="sl-SI" sz="3200" b="1" dirty="0" smtClean="0"/>
              <a:t>E</a:t>
            </a:r>
            <a:r>
              <a:rPr lang="en-GB" altLang="sl-SI" sz="3200" b="1" dirty="0" err="1" smtClean="0"/>
              <a:t>xperience</a:t>
            </a:r>
            <a:r>
              <a:rPr lang="en-GB" altLang="sl-SI" sz="3200" b="1" dirty="0" smtClean="0"/>
              <a:t> </a:t>
            </a:r>
            <a:r>
              <a:rPr lang="sl-SI" altLang="sl-SI" dirty="0" smtClean="0"/>
              <a:t/>
            </a:r>
            <a:br>
              <a:rPr lang="sl-SI" altLang="sl-SI" dirty="0" smtClean="0"/>
            </a:br>
            <a:r>
              <a:rPr lang="sl-SI" altLang="sl-SI" sz="2400" b="1" dirty="0" smtClean="0"/>
              <a:t/>
            </a:r>
            <a:br>
              <a:rPr lang="sl-SI" altLang="sl-SI" sz="2400" b="1" dirty="0" smtClean="0"/>
            </a:br>
            <a:r>
              <a:rPr lang="sl-SI" altLang="sl-SI" sz="2400" b="1" dirty="0" smtClean="0"/>
              <a:t>12 </a:t>
            </a:r>
            <a:r>
              <a:rPr lang="sl-SI" altLang="sl-SI" sz="2400" b="1" dirty="0" err="1" smtClean="0"/>
              <a:t>May</a:t>
            </a:r>
            <a:r>
              <a:rPr lang="sl-SI" altLang="sl-SI" sz="2400" b="1" dirty="0" smtClean="0"/>
              <a:t> 2016</a:t>
            </a:r>
            <a:endParaRPr lang="en-US" altLang="sl-SI" sz="2400" b="1" dirty="0" smtClean="0"/>
          </a:p>
        </p:txBody>
      </p:sp>
      <p:sp>
        <p:nvSpPr>
          <p:cNvPr id="1433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076700"/>
            <a:ext cx="6400800" cy="1752600"/>
          </a:xfrm>
          <a:noFill/>
        </p:spPr>
        <p:txBody>
          <a:bodyPr/>
          <a:lstStyle/>
          <a:p>
            <a:pPr eaLnBrk="1" hangingPunct="1"/>
            <a:r>
              <a:rPr lang="sl-SI" altLang="sl-SI" sz="2600" dirty="0" smtClean="0"/>
              <a:t>Blaž Pavšič</a:t>
            </a:r>
          </a:p>
          <a:p>
            <a:pPr eaLnBrk="1" hangingPunct="1"/>
            <a:r>
              <a:rPr lang="sl-SI" altLang="sl-SI" sz="2400" dirty="0" smtClean="0"/>
              <a:t>Jernej </a:t>
            </a:r>
            <a:r>
              <a:rPr lang="sl-SI" altLang="sl-SI" sz="2400" dirty="0" err="1" smtClean="0"/>
              <a:t>Dirnbek</a:t>
            </a:r>
            <a:endParaRPr lang="sl-SI" altLang="sl-SI" sz="2400" dirty="0" smtClean="0"/>
          </a:p>
          <a:p>
            <a:pPr eaLnBrk="1" hangingPunct="1"/>
            <a:endParaRPr lang="sl-SI" altLang="sl-SI" sz="2600" dirty="0" smtClean="0"/>
          </a:p>
          <a:p>
            <a:pPr eaLnBrk="1" hangingPunct="1"/>
            <a:r>
              <a:rPr lang="sl-SI" altLang="sl-SI" dirty="0" err="1" smtClean="0"/>
              <a:t>www.ip</a:t>
            </a:r>
            <a:r>
              <a:rPr lang="sl-SI" altLang="sl-SI" dirty="0" smtClean="0"/>
              <a:t>-</a:t>
            </a:r>
            <a:r>
              <a:rPr lang="sl-SI" altLang="sl-SI" dirty="0" err="1" smtClean="0"/>
              <a:t>rs.si</a:t>
            </a:r>
            <a:endParaRPr lang="en-US" alt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800" b="1" i="1" dirty="0" smtClean="0">
                <a:solidFill>
                  <a:srgbClr val="F28308"/>
                </a:solidFill>
                <a:latin typeface="Calibri" panose="020F0502020204030204" pitchFamily="34" charset="0"/>
              </a:rPr>
              <a:t>    CRISP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Develop a methodology for evaluation and certification of security </a:t>
            </a:r>
            <a:r>
              <a:rPr lang="en-US" sz="2000" dirty="0" err="1" smtClean="0">
                <a:latin typeface="Calibri" panose="020F0502020204030204" pitchFamily="34" charset="0"/>
              </a:rPr>
              <a:t>proucts</a:t>
            </a:r>
            <a:r>
              <a:rPr lang="en-US" sz="2000" dirty="0" smtClean="0">
                <a:latin typeface="Calibri" panose="020F0502020204030204" pitchFamily="34" charset="0"/>
              </a:rPr>
              <a:t> and </a:t>
            </a:r>
            <a:r>
              <a:rPr lang="en-US" sz="2000" dirty="0" err="1" smtClean="0">
                <a:latin typeface="Calibri" panose="020F0502020204030204" pitchFamily="34" charset="0"/>
              </a:rPr>
              <a:t>servces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dimensions: security, trust, efficiency, freedom </a:t>
            </a:r>
            <a:r>
              <a:rPr lang="en-US" sz="2000" dirty="0" err="1" smtClean="0">
                <a:latin typeface="Calibri" panose="020F0502020204030204" pitchFamily="34" charset="0"/>
              </a:rPr>
              <a:t>infringments</a:t>
            </a:r>
            <a:r>
              <a:rPr lang="en-US" sz="2000" dirty="0" smtClean="0">
                <a:latin typeface="Calibri" panose="020F0502020204030204" pitchFamily="34" charset="0"/>
              </a:rPr>
              <a:t> (S-T-E-Fi)</a:t>
            </a:r>
          </a:p>
          <a:p>
            <a:pPr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Who?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Dutch Standards Institute (NEN), Trilateral Research &amp; Consulting, </a:t>
            </a:r>
            <a:r>
              <a:rPr lang="en-US" sz="2000" dirty="0" err="1" smtClean="0">
                <a:latin typeface="Calibri" panose="020F0502020204030204" pitchFamily="34" charset="0"/>
              </a:rPr>
              <a:t>Technische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Universitat</a:t>
            </a:r>
            <a:r>
              <a:rPr lang="en-US" sz="2000" dirty="0" smtClean="0">
                <a:latin typeface="Calibri" panose="020F0502020204030204" pitchFamily="34" charset="0"/>
              </a:rPr>
              <a:t> Berlin, </a:t>
            </a:r>
            <a:r>
              <a:rPr lang="en-US" sz="2000" dirty="0" err="1" smtClean="0">
                <a:latin typeface="Calibri" panose="020F0502020204030204" pitchFamily="34" charset="0"/>
              </a:rPr>
              <a:t>Vrije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Universiteit</a:t>
            </a:r>
            <a:r>
              <a:rPr lang="en-US" sz="2000" dirty="0" smtClean="0">
                <a:latin typeface="Calibri" panose="020F0502020204030204" pitchFamily="34" charset="0"/>
              </a:rPr>
              <a:t> Brussel, University </a:t>
            </a:r>
            <a:r>
              <a:rPr lang="en-US" sz="2000" dirty="0" err="1" smtClean="0">
                <a:latin typeface="Calibri" panose="020F0502020204030204" pitchFamily="34" charset="0"/>
              </a:rPr>
              <a:t>Jaume</a:t>
            </a:r>
            <a:r>
              <a:rPr lang="en-US" sz="2000" dirty="0" smtClean="0">
                <a:latin typeface="Calibri" panose="020F0502020204030204" pitchFamily="34" charset="0"/>
              </a:rPr>
              <a:t> I of </a:t>
            </a:r>
            <a:r>
              <a:rPr lang="en-US" sz="2000" dirty="0" err="1" smtClean="0">
                <a:latin typeface="Calibri" panose="020F0502020204030204" pitchFamily="34" charset="0"/>
              </a:rPr>
              <a:t>Castellón</a:t>
            </a:r>
            <a:r>
              <a:rPr lang="en-US" sz="2000" dirty="0" smtClean="0">
                <a:latin typeface="Calibri" panose="020F0502020204030204" pitchFamily="34" charset="0"/>
              </a:rPr>
              <a:t>, Vienna Centre for Societal Security, Information Commissioner Slovenia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When?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April 2014 - March 2017</a:t>
            </a:r>
          </a:p>
          <a:p>
            <a:pPr marL="0" indent="0">
              <a:buFontTx/>
              <a:buNone/>
              <a:defRPr/>
            </a:pPr>
            <a:endParaRPr lang="en-US" sz="2000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Pending</a:t>
            </a:r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Validation workshops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24" y="4797152"/>
            <a:ext cx="3672408" cy="1063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800" i="1" dirty="0" smtClean="0">
                <a:solidFill>
                  <a:srgbClr val="FB9205"/>
                </a:solidFill>
              </a:rPr>
              <a:t>   On-going:</a:t>
            </a:r>
          </a:p>
          <a:p>
            <a:pPr>
              <a:defRPr/>
            </a:pPr>
            <a:r>
              <a:rPr lang="en-US" sz="2000" dirty="0" smtClean="0"/>
              <a:t>Building a roadmap for the uptake and vision of the proposed CRISP certification scheme and developing a Certification Manual (containing basic information and guidelines for establishing the proposed certification scheme).</a:t>
            </a:r>
          </a:p>
          <a:p>
            <a:pPr>
              <a:defRPr/>
            </a:pPr>
            <a:r>
              <a:rPr lang="en-US" sz="2000" b="1" dirty="0" smtClean="0"/>
              <a:t>Workshop on the CRISP Roadmap AND</a:t>
            </a:r>
            <a:br>
              <a:rPr lang="en-US" sz="2000" b="1" dirty="0" smtClean="0"/>
            </a:br>
            <a:r>
              <a:rPr lang="en-US" sz="2000" b="1" dirty="0" smtClean="0"/>
              <a:t>Roundtable with certification and accreditation bodies on CRISP Certification Manual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11 and 12 May 2016, Delft, Netherlands</a:t>
            </a:r>
            <a:endParaRPr lang="sl-SI" sz="2000" b="1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All information about the project is available on our website </a:t>
            </a:r>
            <a:r>
              <a:rPr lang="en-US" sz="2000" u="sng" dirty="0" smtClean="0">
                <a:hlinkClick r:id="rId2"/>
              </a:rPr>
              <a:t>http://crispproject.eu/.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Thank you for your attention!</a:t>
            </a:r>
            <a:endParaRPr lang="en-US" altLang="sl-SI" smtClean="0"/>
          </a:p>
        </p:txBody>
      </p:sp>
      <p:pic>
        <p:nvPicPr>
          <p:cNvPr id="104452" name="Picture 4" descr="biometrics large"/>
          <p:cNvPicPr>
            <a:picLocks noChangeAspect="1" noChangeArrowheads="1"/>
          </p:cNvPicPr>
          <p:nvPr/>
        </p:nvPicPr>
        <p:blipFill>
          <a:blip r:embed="rId2" cstate="print"/>
          <a:srcRect l="5193" r="6491"/>
          <a:stretch>
            <a:fillRect/>
          </a:stretch>
        </p:blipFill>
        <p:spPr bwMode="auto">
          <a:xfrm>
            <a:off x="3286116" y="2428868"/>
            <a:ext cx="2728919" cy="2403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2411413" y="3141663"/>
            <a:ext cx="45354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l-SI" altLang="sl-SI" sz="2400">
                <a:solidFill>
                  <a:schemeClr val="bg1"/>
                </a:solidFill>
              </a:rPr>
              <a:t>Questions? </a:t>
            </a:r>
          </a:p>
          <a:p>
            <a:pPr algn="ctr"/>
            <a:endParaRPr lang="sl-SI" altLang="sl-SI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Strict Rules for Biometrics</a:t>
            </a:r>
            <a:endParaRPr lang="en-US" altLang="sl-SI" b="0" i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50"/>
            <a:ext cx="8678862" cy="47371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/>
              <a:t>A look into our legislation is necessary, my </a:t>
            </a:r>
            <a:r>
              <a:rPr lang="en-US" altLang="sl-SI" sz="1600" b="1" dirty="0" err="1" smtClean="0"/>
              <a:t>appologies</a:t>
            </a:r>
            <a:r>
              <a:rPr lang="en-US" altLang="sl-SI" sz="1600" b="1" dirty="0" smtClean="0"/>
              <a:t>. </a:t>
            </a:r>
            <a:r>
              <a:rPr lang="en-US" altLang="sl-SI" sz="1600" b="1" dirty="0" smtClean="0">
                <a:sym typeface="Wingdings" pitchFamily="2" charset="2"/>
              </a:rPr>
              <a:t></a:t>
            </a:r>
            <a:endParaRPr lang="en-US" altLang="sl-SI" sz="1600" b="1" dirty="0" smtClean="0"/>
          </a:p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/>
              <a:t>Data Protection Act, Article 80 - Biometric measures in the private sector: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“The private sector may implement biometric measures only if they are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necessarily</a:t>
            </a:r>
            <a:r>
              <a:rPr lang="en-US" altLang="sl-SI" sz="1600" b="1" dirty="0" smtClean="0"/>
              <a:t>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required</a:t>
            </a:r>
            <a:r>
              <a:rPr lang="en-US" altLang="sl-SI" sz="1600" dirty="0" smtClean="0"/>
              <a:t> for the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performance of activities</a:t>
            </a:r>
            <a:r>
              <a:rPr lang="en-US" altLang="sl-SI" sz="1600" dirty="0" smtClean="0"/>
              <a:t>, for the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security of people or property</a:t>
            </a:r>
            <a:r>
              <a:rPr lang="en-US" altLang="sl-SI" sz="1600" dirty="0" smtClean="0"/>
              <a:t>, or to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protect secret data </a:t>
            </a:r>
            <a:r>
              <a:rPr lang="en-US" altLang="sl-SI" sz="1600" dirty="0" smtClean="0"/>
              <a:t>or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business secrets</a:t>
            </a:r>
            <a:r>
              <a:rPr lang="en-US" altLang="sl-SI" sz="1600" dirty="0" smtClean="0"/>
              <a:t>. Biometric measures may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only be used on employees </a:t>
            </a:r>
            <a:r>
              <a:rPr lang="en-US" altLang="sl-SI" sz="1600" dirty="0" smtClean="0"/>
              <a:t>if they were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informed in writing thereof in advance</a:t>
            </a:r>
            <a:r>
              <a:rPr lang="en-US" altLang="sl-SI" sz="1600" dirty="0" smtClean="0"/>
              <a:t>.”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>
                <a:solidFill>
                  <a:srgbClr val="F28308"/>
                </a:solidFill>
              </a:rPr>
              <a:t>OBLIGATORY prior </a:t>
            </a:r>
            <a:r>
              <a:rPr lang="en-US" altLang="sl-SI" sz="1600" b="1" dirty="0" err="1" smtClean="0">
                <a:solidFill>
                  <a:srgbClr val="F28308"/>
                </a:solidFill>
              </a:rPr>
              <a:t>notificiation</a:t>
            </a:r>
            <a:r>
              <a:rPr lang="en-US" altLang="sl-SI" sz="1600" b="1" dirty="0" smtClean="0">
                <a:solidFill>
                  <a:srgbClr val="F28308"/>
                </a:solidFill>
              </a:rPr>
              <a:t> and checking </a:t>
            </a:r>
            <a:r>
              <a:rPr lang="en-US" altLang="sl-SI" sz="1600" dirty="0" smtClean="0"/>
              <a:t>- &gt; 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sl-SI" sz="1600" b="1" dirty="0" smtClean="0"/>
              <a:t>	</a:t>
            </a:r>
            <a:r>
              <a:rPr lang="en-US" altLang="sl-SI" sz="1600" b="1" dirty="0" smtClean="0">
                <a:solidFill>
                  <a:srgbClr val="F28308"/>
                </a:solidFill>
              </a:rPr>
              <a:t>decision</a:t>
            </a:r>
            <a:r>
              <a:rPr lang="en-US" altLang="sl-SI" sz="1600" dirty="0" smtClean="0"/>
              <a:t> of the Commissioner  (two months)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Representative trade union at the employer may 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sl-SI" sz="1600" dirty="0" smtClean="0"/>
              <a:t>	participate in the administrative procedure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Administrative dispute permitted</a:t>
            </a:r>
            <a:br>
              <a:rPr lang="en-US" altLang="sl-SI" sz="1600" dirty="0" smtClean="0"/>
            </a:br>
            <a:r>
              <a:rPr lang="en-US" altLang="sl-SI" sz="1600" dirty="0" smtClean="0"/>
              <a:t> </a:t>
            </a:r>
            <a:br>
              <a:rPr lang="en-US" altLang="sl-SI" sz="1600" dirty="0" smtClean="0"/>
            </a:br>
            <a:endParaRPr lang="en-US" altLang="sl-SI" sz="1600" dirty="0" smtClean="0"/>
          </a:p>
        </p:txBody>
      </p:sp>
      <p:pic>
        <p:nvPicPr>
          <p:cNvPr id="8" name="Picture 7" descr="Prstni odtis in številk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000504"/>
            <a:ext cx="2743571" cy="1500198"/>
          </a:xfrm>
          <a:prstGeom prst="roundRect">
            <a:avLst>
              <a:gd name="adj" fmla="val 212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Prior Checking</a:t>
            </a:r>
            <a:endParaRPr lang="en-US" altLang="sl-SI" b="0" i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50"/>
            <a:ext cx="8678862" cy="47371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/>
              <a:t>Very strict provisions!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“may </a:t>
            </a:r>
            <a:r>
              <a:rPr lang="en-US" altLang="sl-SI" sz="1600" b="1" dirty="0" smtClean="0">
                <a:solidFill>
                  <a:srgbClr val="FB9205"/>
                </a:solidFill>
              </a:rPr>
              <a:t>only be used on employees” – </a:t>
            </a:r>
            <a:r>
              <a:rPr lang="en-US" altLang="sl-SI" sz="1600" b="1" dirty="0" smtClean="0"/>
              <a:t>biometrics only allowed at workplace and not in: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schools, leisure </a:t>
            </a:r>
            <a:r>
              <a:rPr lang="en-US" altLang="sl-SI" sz="1600" dirty="0" err="1" smtClean="0"/>
              <a:t>centres</a:t>
            </a:r>
            <a:r>
              <a:rPr lang="en-US" altLang="sl-SI" sz="1600" dirty="0" smtClean="0"/>
              <a:t>, libraries, hotels, fitness studios etc.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Employee notification a </a:t>
            </a:r>
            <a:r>
              <a:rPr lang="en-US" altLang="sl-SI" sz="1600" b="1" dirty="0" smtClean="0"/>
              <a:t>necessary</a:t>
            </a:r>
            <a:r>
              <a:rPr lang="en-US" altLang="sl-SI" sz="1600" dirty="0" smtClean="0"/>
              <a:t>, but not a </a:t>
            </a:r>
            <a:r>
              <a:rPr lang="en-US" altLang="sl-SI" sz="1600" b="1" dirty="0" smtClean="0"/>
              <a:t>sufficient</a:t>
            </a:r>
            <a:r>
              <a:rPr lang="en-US" altLang="sl-SI" sz="1600" dirty="0" smtClean="0"/>
              <a:t> </a:t>
            </a:r>
            <a:r>
              <a:rPr lang="en-US" altLang="sl-SI" sz="1600" b="1" dirty="0" smtClean="0"/>
              <a:t>precondition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/>
              <a:t>Information Commissioner (IC)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First checks the necessity and purposes (at least one of five)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The controller needs to elaborate the necessity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IC has a fairly good knowledge of the market and mostly used products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b="1" dirty="0" smtClean="0"/>
              <a:t>Broad competencies of the Information Commissioner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Data from third parties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sl-SI" sz="1600" dirty="0" smtClean="0"/>
              <a:t>Fines (data controller </a:t>
            </a:r>
            <a:r>
              <a:rPr lang="en-US" altLang="sl-SI" sz="1600" dirty="0" smtClean="0">
                <a:solidFill>
                  <a:srgbClr val="F28308"/>
                </a:solidFill>
              </a:rPr>
              <a:t>EUR 4.170 to 12.510</a:t>
            </a:r>
            <a:r>
              <a:rPr lang="en-US" altLang="sl-SI" sz="1600" dirty="0" smtClean="0"/>
              <a:t>; responsible person: </a:t>
            </a:r>
            <a:r>
              <a:rPr lang="en-US" altLang="sl-SI" sz="1600" dirty="0" smtClean="0">
                <a:solidFill>
                  <a:srgbClr val="F28308"/>
                </a:solidFill>
              </a:rPr>
              <a:t>EUR 1.250 to 2.080</a:t>
            </a:r>
            <a:r>
              <a:rPr lang="en-US" altLang="sl-SI" sz="1600" dirty="0" smtClean="0"/>
              <a:t>)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sl-SI" sz="1600" dirty="0" smtClean="0"/>
              <a:t/>
            </a:r>
            <a:br>
              <a:rPr lang="en-US" altLang="sl-SI" sz="1600" dirty="0" smtClean="0"/>
            </a:br>
            <a:r>
              <a:rPr lang="en-US" altLang="sl-SI" sz="1600" dirty="0" smtClean="0"/>
              <a:t> </a:t>
            </a:r>
            <a:br>
              <a:rPr lang="en-US" altLang="sl-SI" sz="1600" dirty="0" smtClean="0"/>
            </a:br>
            <a:endParaRPr lang="en-US" altLang="sl-SI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Some Statistics</a:t>
            </a:r>
            <a:endParaRPr lang="en-US" altLang="sl-SI" b="0" i="1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143375" y="5286375"/>
            <a:ext cx="500062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sl-SI" sz="1600" kern="0" dirty="0" err="1">
                <a:latin typeface="+mn-lt"/>
              </a:rPr>
              <a:t>All</a:t>
            </a:r>
            <a:r>
              <a:rPr lang="sl-SI" sz="1600" kern="0" dirty="0">
                <a:latin typeface="+mn-lt"/>
              </a:rPr>
              <a:t> </a:t>
            </a:r>
            <a:r>
              <a:rPr lang="sl-SI" sz="1600" kern="0" dirty="0" err="1">
                <a:latin typeface="+mn-lt"/>
              </a:rPr>
              <a:t>but</a:t>
            </a:r>
            <a:r>
              <a:rPr lang="sl-SI" sz="1600" kern="0" dirty="0">
                <a:latin typeface="+mn-lt"/>
              </a:rPr>
              <a:t> one (</a:t>
            </a:r>
            <a:r>
              <a:rPr lang="sl-SI" sz="1600" kern="0" dirty="0" err="1">
                <a:latin typeface="+mn-lt"/>
              </a:rPr>
              <a:t>face</a:t>
            </a:r>
            <a:r>
              <a:rPr lang="sl-SI" sz="1600" kern="0" dirty="0">
                <a:latin typeface="+mn-lt"/>
              </a:rPr>
              <a:t> </a:t>
            </a:r>
            <a:r>
              <a:rPr lang="sl-SI" sz="1600" kern="0" dirty="0" err="1">
                <a:latin typeface="+mn-lt"/>
              </a:rPr>
              <a:t>recognition</a:t>
            </a:r>
            <a:r>
              <a:rPr lang="sl-SI" sz="1600" kern="0" dirty="0">
                <a:latin typeface="+mn-lt"/>
              </a:rPr>
              <a:t>) </a:t>
            </a:r>
            <a:r>
              <a:rPr lang="sl-SI" sz="1600" kern="0" dirty="0" err="1">
                <a:latin typeface="+mn-lt"/>
              </a:rPr>
              <a:t>with</a:t>
            </a:r>
            <a:r>
              <a:rPr lang="sl-SI" sz="1600" kern="0" dirty="0">
                <a:latin typeface="+mn-lt"/>
              </a:rPr>
              <a:t> </a:t>
            </a:r>
            <a:r>
              <a:rPr lang="sl-SI" sz="1600" kern="0" dirty="0" err="1">
                <a:latin typeface="+mn-lt"/>
              </a:rPr>
              <a:t>fingerprints</a:t>
            </a:r>
            <a:r>
              <a:rPr lang="sl-SI" sz="1600" kern="0" dirty="0">
                <a:latin typeface="+mn-lt"/>
              </a:rPr>
              <a:t>.</a:t>
            </a:r>
            <a:r>
              <a:rPr lang="sl-SI" sz="1200" kern="0" dirty="0">
                <a:latin typeface="+mn-lt"/>
              </a:rPr>
              <a:t> 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sl-SI" sz="1600" kern="0" dirty="0">
                <a:latin typeface="+mn-lt"/>
              </a:rPr>
              <a:t>	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1600" b="0" kern="0" dirty="0">
                <a:latin typeface="+mn-lt"/>
              </a:rPr>
              <a:t/>
            </a:r>
            <a:br>
              <a:rPr lang="en-US" sz="1600" b="0" kern="0" dirty="0">
                <a:latin typeface="+mn-lt"/>
              </a:rPr>
            </a:br>
            <a:endParaRPr lang="en-US" sz="1600" b="0" kern="0" dirty="0">
              <a:latin typeface="+mn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971600" y="1988840"/>
          <a:ext cx="2959101" cy="2133600"/>
        </p:xfrm>
        <a:graphic>
          <a:graphicData uri="http://schemas.openxmlformats.org/drawingml/2006/table">
            <a:tbl>
              <a:tblPr/>
              <a:tblGrid>
                <a:gridCol w="1132260"/>
                <a:gridCol w="608947"/>
                <a:gridCol w="608947"/>
                <a:gridCol w="608947"/>
              </a:tblGrid>
              <a:tr h="3048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Number of Decisions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Approved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Approved partialy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Rejected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afikon 7"/>
          <p:cNvGraphicFramePr/>
          <p:nvPr/>
        </p:nvGraphicFramePr>
        <p:xfrm>
          <a:off x="4211960" y="19168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Our Experience – Vendors and Data Controllers</a:t>
            </a:r>
            <a:endParaRPr lang="en-US" altLang="sl-SI" b="0" i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50"/>
            <a:ext cx="8678862" cy="47371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1600" b="1" dirty="0" smtClean="0"/>
              <a:t>Obviously, distributers and vendors are not really happy.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1600" b="1" dirty="0" smtClean="0"/>
              <a:t>Most often claims by the vendors/distributors: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Reverse-engineering impossible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We only store templates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Secondary uses impossible…and so on…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Biometric provisions as they are hinder the development of the sector</a:t>
            </a:r>
          </a:p>
          <a:p>
            <a:pPr marL="342900" lvl="1" indent="-342900" eaLnBrk="1" hangingPunct="1">
              <a:lnSpc>
                <a:spcPct val="130000"/>
              </a:lnSpc>
              <a:buFontTx/>
              <a:buChar char="•"/>
              <a:defRPr/>
            </a:pPr>
            <a:r>
              <a:rPr lang="en-US" sz="1600" b="1" dirty="0" smtClean="0"/>
              <a:t>Some unfair marketing strategies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“It’s OK, it’s not personal data, you don’t need anything…”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At least 100 </a:t>
            </a:r>
            <a:r>
              <a:rPr lang="en-US" sz="1600" dirty="0" err="1" smtClean="0"/>
              <a:t>instalations</a:t>
            </a:r>
            <a:r>
              <a:rPr lang="en-US" sz="1600" dirty="0" smtClean="0"/>
              <a:t> without IC’s decision – enforcement pending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1600" b="1" dirty="0" smtClean="0"/>
              <a:t>Data Controllers: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err="1" smtClean="0"/>
              <a:t>Physicall</a:t>
            </a:r>
            <a:r>
              <a:rPr lang="en-US" sz="1600" dirty="0" smtClean="0"/>
              <a:t> and logical access control and/or time registration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Some mislead, some satisfied, some not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It’s new, it’s cool, the </a:t>
            </a:r>
            <a:r>
              <a:rPr lang="en-US" sz="1600" dirty="0" err="1" smtClean="0"/>
              <a:t>neighbour’s</a:t>
            </a:r>
            <a:r>
              <a:rPr lang="en-US" sz="1600" dirty="0" smtClean="0"/>
              <a:t> got it…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en-US" sz="1600" b="1" dirty="0" smtClean="0"/>
              <a:t>	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Our Experience – General</a:t>
            </a:r>
            <a:endParaRPr lang="en-US" altLang="sl-SI" b="0" i="1" smtClean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50"/>
            <a:ext cx="8464550" cy="47371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1600" b="1" dirty="0" smtClean="0"/>
              <a:t>Proportionality?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Should be elaborated on a case by case basis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Time registration and access control differ significantly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Social concerns and technical aspects 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1600" b="1" dirty="0" smtClean="0"/>
              <a:t>Prior checking works at this stage of technology development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Similar to privacy impact </a:t>
            </a:r>
            <a:r>
              <a:rPr lang="en-US" sz="1600" dirty="0" err="1" smtClean="0"/>
              <a:t>assesments</a:t>
            </a:r>
            <a:endParaRPr lang="en-US" sz="1600" dirty="0" smtClean="0"/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Companies in general do not go for privacy enhancing technologies, rather it’s a hassle for them, they go for economic, trendy, workable solution (not </a:t>
            </a:r>
            <a:r>
              <a:rPr lang="en-US" sz="1600" dirty="0" err="1" smtClean="0"/>
              <a:t>necessarilly</a:t>
            </a:r>
            <a:r>
              <a:rPr lang="en-US" sz="1600" dirty="0" smtClean="0"/>
              <a:t> in that order)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600" dirty="0" smtClean="0"/>
              <a:t>Many are not aware of what biometrics can do and what they cannot do!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en-US" sz="1600" b="1" dirty="0" smtClean="0"/>
              <a:t>	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</p:txBody>
      </p:sp>
      <p:pic>
        <p:nvPicPr>
          <p:cNvPr id="4" name="Slika 3" descr="biometric e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1251" y="1500174"/>
            <a:ext cx="2667029" cy="1062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Up Close and Personal: Time Registration and Proportionality</a:t>
            </a:r>
            <a:endParaRPr lang="en-US" altLang="sl-SI" b="0" i="1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43063"/>
            <a:ext cx="3606800" cy="4522787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sl-SI" altLang="sl-SI" sz="1600" b="1" smtClean="0"/>
              <a:t>Under current provisions really hard to elaborate the necessity. </a:t>
            </a:r>
          </a:p>
          <a:p>
            <a:pPr eaLnBrk="1" hangingPunct="1">
              <a:lnSpc>
                <a:spcPct val="130000"/>
              </a:lnSpc>
            </a:pPr>
            <a:r>
              <a:rPr lang="sl-SI" altLang="sl-SI" sz="1600" b="1" smtClean="0"/>
              <a:t>Biometric time registration cannot be regarded as proportionate (there are exceptions), esp. without smoultaneous access control!</a:t>
            </a:r>
          </a:p>
          <a:p>
            <a:pPr eaLnBrk="1" hangingPunct="1">
              <a:lnSpc>
                <a:spcPct val="130000"/>
              </a:lnSpc>
            </a:pPr>
            <a:r>
              <a:rPr lang="sl-SI" altLang="sl-SI" sz="1600" b="1" smtClean="0"/>
              <a:t>Some goals can be achieved with less privacy invasive technologies, think about registration  point and limited videosurveillance:</a:t>
            </a:r>
            <a:endParaRPr lang="en-US" altLang="sl-SI" sz="1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143372" y="2000240"/>
            <a:ext cx="4572002" cy="3929090"/>
          </a:xfrm>
          <a:prstGeom prst="rect">
            <a:avLst/>
          </a:prstGeom>
          <a:ln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/>
          <a:lstStyle/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Only the registration point is under videosurveilance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The system only makes a snapshot when a card (or similar) is swiped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Cheaters easy to detect  (matching the snapshot and time registration details)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No large databases, no 24-hour human surveillance necessary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And above all – function creep eliminated!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sl-SI" sz="1400" kern="0">
                <a:solidFill>
                  <a:schemeClr val="bg1"/>
                </a:solidFill>
              </a:rPr>
              <a:t>Applicable when we talk about time registration only – access control is different!</a:t>
            </a:r>
          </a:p>
          <a:p>
            <a:pPr marL="742950" lvl="1" indent="-285750">
              <a:lnSpc>
                <a:spcPct val="130000"/>
              </a:lnSpc>
              <a:spcBef>
                <a:spcPct val="20000"/>
              </a:spcBef>
              <a:buFontTx/>
              <a:buChar char="–"/>
              <a:defRPr/>
            </a:pPr>
            <a:endParaRPr lang="sl-SI" sz="1200" kern="0">
              <a:solidFill>
                <a:schemeClr val="bg1"/>
              </a:solidFill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1600" b="0" kern="0">
                <a:solidFill>
                  <a:schemeClr val="bg1"/>
                </a:solidFill>
              </a:rPr>
              <a:t/>
            </a:r>
            <a:br>
              <a:rPr lang="en-US" sz="1600" b="0" kern="0">
                <a:solidFill>
                  <a:schemeClr val="bg1"/>
                </a:solidFill>
              </a:rPr>
            </a:br>
            <a:endParaRPr lang="en-US" sz="1600" b="0" ker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Case Studies</a:t>
            </a:r>
            <a:endParaRPr lang="en-US" altLang="sl-SI" b="0" i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28750"/>
            <a:ext cx="8678862" cy="47371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sl-SI" altLang="sl-SI" sz="1600" b="1" smtClean="0">
                <a:solidFill>
                  <a:srgbClr val="92D050"/>
                </a:solidFill>
              </a:rPr>
              <a:t>CASE 1: Access Control and Time Registration in Radon Exposed Cave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Biometric access to caves with elevated radon levels (</a:t>
            </a:r>
            <a:r>
              <a:rPr lang="sl-SI" altLang="sl-SI" sz="1400" smtClean="0"/>
              <a:t>invisible, radioactive atomic  gas)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Necessity: controller needed to know exactly who and how long was exposed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Solution: access control and time registration with fingerprints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The claim was allowed by the Information Commissioner and regarded as a proportional and necessarily required measeure for  security of people</a:t>
            </a:r>
          </a:p>
          <a:p>
            <a:pPr eaLnBrk="1" hangingPunct="1">
              <a:lnSpc>
                <a:spcPct val="130000"/>
              </a:lnSpc>
            </a:pPr>
            <a:r>
              <a:rPr lang="sl-SI" altLang="sl-SI" sz="1600" b="1" smtClean="0">
                <a:solidFill>
                  <a:srgbClr val="FF0000"/>
                </a:solidFill>
              </a:rPr>
              <a:t>CASE 2: Biometric Time Registration in a Production Company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Producer of metal alloys, some cases of cheating with magnetic cards for time registration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Friend of a friend advised a biometric solution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Several entry points,  dispersed production halls, biometric access control would hinder the production process, representative union gave a negative opinion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Denied (disproportional measure, lack of necessity)</a:t>
            </a:r>
          </a:p>
          <a:p>
            <a:pPr eaLnBrk="1" hangingPunct="1">
              <a:lnSpc>
                <a:spcPct val="130000"/>
              </a:lnSpc>
            </a:pPr>
            <a:r>
              <a:rPr lang="sl-SI" altLang="sl-SI" sz="1600" b="1" smtClean="0">
                <a:solidFill>
                  <a:srgbClr val="FFFF00"/>
                </a:solidFill>
              </a:rPr>
              <a:t>40 other cases between the two depicted above</a:t>
            </a:r>
          </a:p>
          <a:p>
            <a:pPr lvl="1" eaLnBrk="1" hangingPunct="1">
              <a:lnSpc>
                <a:spcPct val="130000"/>
              </a:lnSpc>
            </a:pPr>
            <a:r>
              <a:rPr lang="sl-SI" altLang="sl-SI" sz="1400" b="1" smtClean="0"/>
              <a:t>Some more proportionate than others</a:t>
            </a:r>
          </a:p>
          <a:p>
            <a:pPr eaLnBrk="1" hangingPunct="1">
              <a:lnSpc>
                <a:spcPct val="130000"/>
              </a:lnSpc>
            </a:pPr>
            <a:endParaRPr lang="sl-SI" altLang="sl-SI" sz="1600" b="1" smtClean="0"/>
          </a:p>
          <a:p>
            <a:pPr lvl="1" eaLnBrk="1" hangingPunct="1">
              <a:lnSpc>
                <a:spcPct val="130000"/>
              </a:lnSpc>
            </a:pPr>
            <a:endParaRPr lang="sl-SI" altLang="sl-SI" sz="1200" b="1" smtClean="0"/>
          </a:p>
          <a:p>
            <a:pPr lvl="1" eaLnBrk="1" hangingPunct="1">
              <a:lnSpc>
                <a:spcPct val="130000"/>
              </a:lnSpc>
            </a:pPr>
            <a:endParaRPr lang="sl-SI" altLang="sl-SI" sz="1200" b="1" smtClean="0"/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sl-SI" sz="1600" smtClean="0"/>
              <a:t/>
            </a:r>
            <a:br>
              <a:rPr lang="en-US" altLang="sl-SI" sz="1600" smtClean="0"/>
            </a:br>
            <a:endParaRPr lang="en-US" altLang="sl-SI" sz="160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143500" y="5643563"/>
            <a:ext cx="40005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sl-SI" sz="1600" kern="0">
                <a:solidFill>
                  <a:schemeClr val="bg1"/>
                </a:solidFill>
                <a:latin typeface="+mn-lt"/>
              </a:rPr>
              <a:t>Decisions are published (annonymized).</a:t>
            </a:r>
            <a:endParaRPr lang="sl-SI" sz="1200" ker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sl-SI" sz="1600" kern="0">
                <a:solidFill>
                  <a:schemeClr val="bg1"/>
                </a:solidFill>
                <a:latin typeface="+mn-lt"/>
              </a:rPr>
              <a:t>	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defRPr/>
            </a:pPr>
            <a:r>
              <a:rPr lang="en-US" sz="1600" b="0" kern="0">
                <a:solidFill>
                  <a:schemeClr val="bg1"/>
                </a:solidFill>
                <a:latin typeface="+mn-lt"/>
              </a:rPr>
              <a:t/>
            </a:r>
            <a:br>
              <a:rPr lang="en-US" sz="1600" b="0" kern="0">
                <a:solidFill>
                  <a:schemeClr val="bg1"/>
                </a:solidFill>
                <a:latin typeface="+mn-lt"/>
              </a:rPr>
            </a:br>
            <a:endParaRPr lang="en-US" sz="1600" b="0" kern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8785225" cy="863600"/>
          </a:xfrm>
        </p:spPr>
        <p:txBody>
          <a:bodyPr/>
          <a:lstStyle/>
          <a:p>
            <a:pPr eaLnBrk="1" hangingPunct="1"/>
            <a:r>
              <a:rPr lang="sl-SI" altLang="sl-SI" b="0" i="1" smtClean="0"/>
              <a:t>Biometrics - Really the Silver Bullet</a:t>
            </a:r>
            <a:r>
              <a:rPr lang="sl-SI" altLang="sl-SI" i="1" smtClean="0"/>
              <a:t>?</a:t>
            </a:r>
            <a:endParaRPr lang="en-US" altLang="sl-SI" b="0" i="1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71625"/>
            <a:ext cx="4105275" cy="459422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To be comparable to cryptographic systems, biometric security </a:t>
            </a:r>
            <a:r>
              <a:rPr lang="en-US" altLang="sl-SI" sz="1600" b="1" dirty="0" smtClean="0"/>
              <a:t>cannot depend on the secrecy of the algorithm</a:t>
            </a:r>
            <a:r>
              <a:rPr lang="en-US" altLang="sl-SI" sz="1600" dirty="0" smtClean="0"/>
              <a:t> or </a:t>
            </a:r>
            <a:r>
              <a:rPr lang="en-US" altLang="sl-SI" sz="1600" b="1" dirty="0" smtClean="0"/>
              <a:t>unavailability of the hardware</a:t>
            </a:r>
            <a:r>
              <a:rPr lang="en-US" altLang="sl-SI" sz="1600" dirty="0" smtClean="0"/>
              <a:t>.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The system should have an </a:t>
            </a:r>
            <a:r>
              <a:rPr lang="en-US" altLang="sl-SI" sz="1600" b="1" dirty="0" smtClean="0"/>
              <a:t>open design</a:t>
            </a:r>
            <a:r>
              <a:rPr lang="en-US" altLang="sl-SI" sz="1600" dirty="0" smtClean="0"/>
              <a:t>.  The protection mechanism </a:t>
            </a:r>
            <a:r>
              <a:rPr lang="en-US" altLang="sl-SI" sz="1600" b="1" dirty="0" smtClean="0"/>
              <a:t>must not depend on the ignorance of potential attackers</a:t>
            </a:r>
            <a:r>
              <a:rPr lang="en-US" altLang="sl-SI" sz="1600" dirty="0" smtClean="0"/>
              <a:t>.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The algorithms should be </a:t>
            </a:r>
            <a:r>
              <a:rPr lang="en-US" altLang="sl-SI" sz="1600" b="1" dirty="0" smtClean="0"/>
              <a:t>open to public scrutiny</a:t>
            </a:r>
            <a:r>
              <a:rPr lang="en-US" altLang="sl-SI" sz="1600" dirty="0" smtClean="0"/>
              <a:t>, </a:t>
            </a:r>
            <a:r>
              <a:rPr lang="en-US" altLang="sl-SI" sz="1600" b="1" dirty="0" smtClean="0"/>
              <a:t>just as cryptographic algorithms</a:t>
            </a:r>
            <a:r>
              <a:rPr lang="en-US" altLang="sl-SI" sz="1600" dirty="0" smtClean="0"/>
              <a:t> are subjected to.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sl-SI" sz="1600" dirty="0" smtClean="0"/>
              <a:t>Biometrics are </a:t>
            </a:r>
            <a:r>
              <a:rPr lang="en-US" altLang="sl-SI" sz="1600" b="1" dirty="0" smtClean="0"/>
              <a:t>not secret</a:t>
            </a:r>
            <a:r>
              <a:rPr lang="en-US" altLang="sl-SI" sz="1600" dirty="0" smtClean="0"/>
              <a:t>!</a:t>
            </a:r>
          </a:p>
          <a:p>
            <a:pPr eaLnBrk="1" hangingPunct="1">
              <a:lnSpc>
                <a:spcPct val="80000"/>
              </a:lnSpc>
            </a:pPr>
            <a:endParaRPr lang="en-US" altLang="sl-SI" sz="1600" dirty="0" smtClean="0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700338" y="4076700"/>
            <a:ext cx="3810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sl-SI" altLang="sl-SI" sz="1000" b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572000" y="1981200"/>
            <a:ext cx="42148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altLang="sl-SI" sz="1400" b="0" dirty="0" smtClean="0">
                <a:latin typeface="Trebuchet MS" pitchFamily="34" charset="0"/>
              </a:rPr>
              <a:t>3271 -    bank card PIN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sl-SI" sz="1400" b="0" dirty="0" smtClean="0">
                <a:latin typeface="Trebuchet MS" pitchFamily="34" charset="0"/>
              </a:rPr>
              <a:t>5733 -    office security system PIN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sl-SI" sz="1400" b="0" dirty="0" smtClean="0">
                <a:latin typeface="Trebuchet MS" pitchFamily="34" charset="0"/>
              </a:rPr>
              <a:t>2259 -    mobile phone PIN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sl-SI" sz="1400" b="0" dirty="0" smtClean="0">
                <a:latin typeface="Trebuchet MS" pitchFamily="34" charset="0"/>
              </a:rPr>
              <a:t>qwas1 -  laptop password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sl-SI" sz="1400" b="0" dirty="0" smtClean="0">
                <a:latin typeface="Trebuchet MS" pitchFamily="34" charset="0"/>
              </a:rPr>
              <a:t>8132 -    home alarm PIN</a:t>
            </a:r>
          </a:p>
          <a:p>
            <a:pPr marL="342900" indent="-342900">
              <a:spcBef>
                <a:spcPct val="20000"/>
              </a:spcBef>
            </a:pPr>
            <a:endParaRPr lang="en-US" altLang="sl-SI" sz="1400" b="0" dirty="0" smtClean="0">
              <a:latin typeface="Trebuchet MS" pitchFamily="34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Tx/>
              <a:buChar char="•"/>
            </a:pPr>
            <a:r>
              <a:rPr lang="en-US" altLang="sl-SI" sz="1400" b="0" dirty="0" smtClean="0">
                <a:latin typeface="Trebuchet MS" pitchFamily="34" charset="0"/>
              </a:rPr>
              <a:t>With current biometrics, you have </a:t>
            </a:r>
            <a:r>
              <a:rPr lang="en-US" altLang="sl-SI" sz="1400" dirty="0" smtClean="0">
                <a:latin typeface="Trebuchet MS" pitchFamily="34" charset="0"/>
              </a:rPr>
              <a:t>one number</a:t>
            </a:r>
            <a:r>
              <a:rPr lang="en-US" altLang="sl-SI" sz="1400" b="0" dirty="0" smtClean="0">
                <a:latin typeface="Trebuchet MS" pitchFamily="34" charset="0"/>
              </a:rPr>
              <a:t> or, at most, a few.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Tx/>
              <a:buChar char="•"/>
            </a:pPr>
            <a:r>
              <a:rPr lang="en-US" altLang="sl-SI" sz="1400" b="0" dirty="0" smtClean="0">
                <a:latin typeface="Trebuchet MS" pitchFamily="34" charset="0"/>
              </a:rPr>
              <a:t>Compare for instance keys and biometrics (revocability, secrecy, repudiation…)</a:t>
            </a:r>
            <a:endParaRPr lang="en-US" altLang="sl-SI" sz="1400" b="0" dirty="0">
              <a:latin typeface="Trebuchet MS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072063" y="5000625"/>
            <a:ext cx="2592387" cy="12001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pPr marL="179388" lvl="1" algn="ctr" eaLnBrk="0" hangingPunct="0">
              <a:buFont typeface="Arial" charset="0"/>
              <a:buNone/>
            </a:pPr>
            <a:r>
              <a:rPr lang="en-US" altLang="en-GB" b="0" dirty="0">
                <a:latin typeface="Trebuchet MS" pitchFamily="34" charset="0"/>
              </a:rPr>
              <a:t>Safety in many numbers -</a:t>
            </a:r>
          </a:p>
          <a:p>
            <a:pPr marL="179388" lvl="1" algn="ctr" eaLnBrk="0" hangingPunct="0">
              <a:buFont typeface="Arial" charset="0"/>
              <a:buNone/>
            </a:pPr>
            <a:r>
              <a:rPr lang="en-US" altLang="en-GB" b="0" dirty="0">
                <a:latin typeface="Trebuchet MS" pitchFamily="34" charset="0"/>
              </a:rPr>
              <a:t>hazards in one number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991</Words>
  <Application>Microsoft Office PowerPoint</Application>
  <PresentationFormat>Diaprojekcija na zaslonu (4:3)</PresentationFormat>
  <Paragraphs>147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Officeova tema</vt:lpstr>
      <vt:lpstr>Biometrics in Private Sector - Slovenian Experience   12 May 2016</vt:lpstr>
      <vt:lpstr>Strict Rules for Biometrics</vt:lpstr>
      <vt:lpstr>Prior Checking</vt:lpstr>
      <vt:lpstr>Some Statistics</vt:lpstr>
      <vt:lpstr>Our Experience – Vendors and Data Controllers</vt:lpstr>
      <vt:lpstr>Our Experience – General</vt:lpstr>
      <vt:lpstr>Up Close and Personal: Time Registration and Proportionality</vt:lpstr>
      <vt:lpstr>Case Studies</vt:lpstr>
      <vt:lpstr>Biometrics - Really the Silver Bullet?</vt:lpstr>
      <vt:lpstr>PowerPointova predstavitev</vt:lpstr>
      <vt:lpstr>PowerPointova predstavitev</vt:lpstr>
      <vt:lpstr>Thank you for your attention!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Anže Novak</dc:creator>
  <cp:lastModifiedBy>Jernej Dirnbek</cp:lastModifiedBy>
  <cp:revision>28</cp:revision>
  <dcterms:created xsi:type="dcterms:W3CDTF">2016-03-30T09:09:10Z</dcterms:created>
  <dcterms:modified xsi:type="dcterms:W3CDTF">2016-05-06T11:17:02Z</dcterms:modified>
</cp:coreProperties>
</file>