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1" r:id="rId4"/>
    <p:sldId id="260" r:id="rId5"/>
    <p:sldId id="264" r:id="rId6"/>
    <p:sldId id="263" r:id="rId7"/>
  </p:sldIdLst>
  <p:sldSz cx="12192000" cy="6858000"/>
  <p:notesSz cx="6797675" cy="9928225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IH-47" initials="N" lastIdx="0" clrIdx="0">
    <p:extLst>
      <p:ext uri="{19B8F6BF-5375-455C-9EA6-DF929625EA0E}">
        <p15:presenceInfo xmlns:p15="http://schemas.microsoft.com/office/powerpoint/2012/main" userId="NAIH-47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5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4CBA5-EE70-428E-931A-14503F56AED6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21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6F19C9-9089-4C69-9320-387B5C1BBA5F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352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97EE5F-56DD-419F-B459-8F3FF2D1F5C8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474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8C8B03-1EE1-4AA8-B72A-10E91A2CDDC5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927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34587-0754-44B1-8D64-A46CC8B7E54E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78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E0CE3E-2FD3-4199-86E2-E1FBAC549DD8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8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DD59A-57CD-4544-A0DF-61BF1ACCE76F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2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7D6A5-B487-4C3F-A757-E045705EC596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81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C86003-A116-480E-A6AB-287747B48A8A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34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AAE169-15B3-4B22-98AF-C7919ACB55C7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88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FCBCB-7CF0-45F5-8319-3F088483E5A5}" type="slidenum">
              <a:rPr lang="hu-HU" altLang="hu-HU">
                <a:solidFill>
                  <a:srgbClr val="000000"/>
                </a:solidFill>
              </a:rPr>
              <a:pPr/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6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altLang="hu-H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11929D-54BB-4AAE-95D1-DAE00CBDF7F0}" type="slidenum">
              <a:rPr lang="hu-HU" altLang="hu-H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75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ugyfelszolgalat@naih.h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privacy@naih.h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endParaRPr lang="hu-HU" altLang="hu-HU" sz="44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endParaRPr lang="hu-HU" altLang="hu-HU" sz="3200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733800" y="5334000"/>
            <a:ext cx="6400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hu-HU" altLang="hu-HU" sz="2200">
                <a:solidFill>
                  <a:srgbClr val="FFFFFF"/>
                </a:solidFill>
                <a:latin typeface="Arial Bold Italic" pitchFamily="1" charset="0"/>
              </a:rPr>
              <a:t>Ide kerülhet az előadás címe</a:t>
            </a:r>
            <a:endParaRPr lang="hu-HU" altLang="hu-HU" sz="2200">
              <a:solidFill>
                <a:srgbClr val="FFFFFF"/>
              </a:solidFill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733800" y="5029200"/>
            <a:ext cx="6248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hu-HU" altLang="hu-HU" sz="2200">
                <a:solidFill>
                  <a:srgbClr val="FFFFFF"/>
                </a:solidFill>
                <a:latin typeface="Arial Bold Italic" pitchFamily="1" charset="0"/>
              </a:rPr>
              <a:t>Ide kerülhet az előadás címe</a:t>
            </a:r>
            <a:endParaRPr lang="hu-HU" altLang="hu-HU" sz="2200">
              <a:solidFill>
                <a:srgbClr val="FFFFFF"/>
              </a:solidFill>
            </a:endParaRPr>
          </a:p>
        </p:txBody>
      </p:sp>
      <p:pic>
        <p:nvPicPr>
          <p:cNvPr id="2054" name="Picture 6" descr="Adatvedelmi-ppt-tervezet-angol-nyi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733800" y="4797426"/>
            <a:ext cx="62484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>
              <a:spcBef>
                <a:spcPct val="20000"/>
              </a:spcBef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>
              <a:spcBef>
                <a:spcPct val="20000"/>
              </a:spcBef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hu-HU" altLang="hu-HU" sz="2200" dirty="0">
                <a:solidFill>
                  <a:srgbClr val="FFFFFF"/>
                </a:solidFill>
              </a:rPr>
              <a:t>Julia Sziklay: </a:t>
            </a:r>
          </a:p>
          <a:p>
            <a:pPr algn="l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hu-HU" altLang="hu-HU" sz="2200" dirty="0" err="1" smtClean="0">
                <a:solidFill>
                  <a:srgbClr val="FFFFFF"/>
                </a:solidFill>
              </a:rPr>
              <a:t>Facial</a:t>
            </a:r>
            <a:r>
              <a:rPr lang="hu-HU" altLang="hu-HU" sz="2200" dirty="0" smtClean="0">
                <a:solidFill>
                  <a:srgbClr val="FFFFFF"/>
                </a:solidFill>
              </a:rPr>
              <a:t> </a:t>
            </a:r>
            <a:r>
              <a:rPr lang="hu-HU" altLang="hu-HU" sz="2200" dirty="0" err="1" smtClean="0">
                <a:solidFill>
                  <a:srgbClr val="FFFFFF"/>
                </a:solidFill>
              </a:rPr>
              <a:t>recognition</a:t>
            </a:r>
            <a:r>
              <a:rPr lang="hu-HU" altLang="hu-HU" sz="2200" dirty="0" smtClean="0">
                <a:solidFill>
                  <a:srgbClr val="FFFFFF"/>
                </a:solidFill>
              </a:rPr>
              <a:t> – a </a:t>
            </a:r>
            <a:r>
              <a:rPr lang="hu-HU" altLang="hu-HU" sz="2200" dirty="0" err="1" smtClean="0">
                <a:solidFill>
                  <a:srgbClr val="FFFFFF"/>
                </a:solidFill>
              </a:rPr>
              <a:t>relevant</a:t>
            </a:r>
            <a:r>
              <a:rPr lang="hu-HU" altLang="hu-HU" sz="2200" dirty="0" smtClean="0">
                <a:solidFill>
                  <a:srgbClr val="FFFFFF"/>
                </a:solidFill>
              </a:rPr>
              <a:t> </a:t>
            </a:r>
            <a:r>
              <a:rPr lang="hu-HU" altLang="hu-HU" sz="2200" dirty="0" err="1" smtClean="0">
                <a:solidFill>
                  <a:srgbClr val="FFFFFF"/>
                </a:solidFill>
              </a:rPr>
              <a:t>example</a:t>
            </a:r>
            <a:r>
              <a:rPr lang="hu-HU" altLang="hu-HU" sz="2200" dirty="0" smtClean="0">
                <a:solidFill>
                  <a:srgbClr val="FFFFFF"/>
                </a:solidFill>
              </a:rPr>
              <a:t> of </a:t>
            </a:r>
            <a:r>
              <a:rPr lang="hu-HU" altLang="hu-HU" sz="2200" dirty="0" err="1" smtClean="0">
                <a:solidFill>
                  <a:srgbClr val="FFFFFF"/>
                </a:solidFill>
              </a:rPr>
              <a:t>biometric</a:t>
            </a:r>
            <a:r>
              <a:rPr lang="hu-HU" altLang="hu-HU" sz="2200" dirty="0" smtClean="0">
                <a:solidFill>
                  <a:srgbClr val="FFFFFF"/>
                </a:solidFill>
              </a:rPr>
              <a:t> </a:t>
            </a:r>
            <a:r>
              <a:rPr lang="hu-HU" altLang="hu-HU" sz="2200" dirty="0" err="1" smtClean="0">
                <a:solidFill>
                  <a:srgbClr val="FFFFFF"/>
                </a:solidFill>
              </a:rPr>
              <a:t>data</a:t>
            </a:r>
            <a:r>
              <a:rPr lang="hu-HU" altLang="hu-HU" sz="2200" dirty="0" smtClean="0">
                <a:solidFill>
                  <a:srgbClr val="FFFFFF"/>
                </a:solidFill>
              </a:rPr>
              <a:t> </a:t>
            </a:r>
            <a:r>
              <a:rPr lang="hu-HU" altLang="hu-HU" sz="2200" dirty="0" err="1" smtClean="0">
                <a:solidFill>
                  <a:srgbClr val="FFFFFF"/>
                </a:solidFill>
              </a:rPr>
              <a:t>collection</a:t>
            </a:r>
            <a:endParaRPr lang="hu-HU" altLang="hu-HU" sz="2200" dirty="0" smtClean="0">
              <a:solidFill>
                <a:srgbClr val="FFFFFF"/>
              </a:solidFill>
            </a:endParaRPr>
          </a:p>
          <a:p>
            <a:pPr algn="l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hu-HU" altLang="hu-HU" sz="2000" dirty="0" err="1" smtClean="0">
                <a:solidFill>
                  <a:srgbClr val="FFFFFF"/>
                </a:solidFill>
              </a:rPr>
              <a:t>Sarajevo</a:t>
            </a:r>
            <a:r>
              <a:rPr lang="hu-HU" altLang="hu-HU" sz="2000" dirty="0" smtClean="0">
                <a:solidFill>
                  <a:srgbClr val="FFFFFF"/>
                </a:solidFill>
              </a:rPr>
              <a:t>, 12-05-2016</a:t>
            </a:r>
            <a:endParaRPr lang="hu-HU" altLang="hu-HU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datvedelmi-ppt-tervezet-angol-bel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048000" y="1773239"/>
            <a:ext cx="72961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1200" i="1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400" b="1" i="1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400" i="1">
              <a:solidFill>
                <a:srgbClr val="000000"/>
              </a:solidFill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/>
          <a:lstStyle/>
          <a:p>
            <a:r>
              <a:rPr lang="hu-HU" altLang="hu-HU" sz="2800" b="1" dirty="0"/>
              <a:t>	</a:t>
            </a:r>
            <a:r>
              <a:rPr lang="hu-HU" altLang="hu-HU" sz="2800" b="1" dirty="0" err="1" smtClean="0"/>
              <a:t>Biometric</a:t>
            </a:r>
            <a:r>
              <a:rPr lang="hu-HU" altLang="hu-HU" sz="2800" b="1" dirty="0" smtClean="0"/>
              <a:t> </a:t>
            </a:r>
            <a:r>
              <a:rPr lang="hu-HU" altLang="hu-HU" sz="2800" b="1" dirty="0" err="1" smtClean="0"/>
              <a:t>data</a:t>
            </a:r>
            <a:endParaRPr lang="hu-HU" altLang="hu-HU" sz="2800" b="1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733472" y="1270002"/>
            <a:ext cx="7869677" cy="5587997"/>
          </a:xfrm>
        </p:spPr>
        <p:txBody>
          <a:bodyPr/>
          <a:lstStyle/>
          <a:p>
            <a:pPr>
              <a:buFontTx/>
              <a:buNone/>
            </a:pPr>
            <a:r>
              <a:rPr lang="hu-HU" altLang="hu-HU" sz="2400" dirty="0" smtClean="0"/>
              <a:t>- </a:t>
            </a:r>
            <a:r>
              <a:rPr lang="en-US" altLang="hu-HU" sz="2400" dirty="0" smtClean="0"/>
              <a:t>‚</a:t>
            </a:r>
            <a:r>
              <a:rPr lang="hu-HU" altLang="hu-HU" sz="2400" dirty="0" smtClean="0"/>
              <a:t>B</a:t>
            </a:r>
            <a:r>
              <a:rPr lang="en-US" altLang="hu-HU" sz="2400" dirty="0" err="1" smtClean="0"/>
              <a:t>iometric</a:t>
            </a:r>
            <a:r>
              <a:rPr lang="en-US" altLang="hu-HU" sz="2400" dirty="0" smtClean="0"/>
              <a:t> data' means any data relating to</a:t>
            </a:r>
            <a:r>
              <a:rPr lang="hu-HU" altLang="hu-HU" sz="2400" dirty="0" smtClean="0"/>
              <a:t> </a:t>
            </a:r>
            <a:r>
              <a:rPr lang="en-US" altLang="hu-HU" sz="2400" dirty="0" smtClean="0"/>
              <a:t> the physical, physiological or </a:t>
            </a:r>
            <a:r>
              <a:rPr lang="en-US" altLang="hu-HU" sz="2400" dirty="0" err="1" smtClean="0"/>
              <a:t>behavioural</a:t>
            </a:r>
            <a:r>
              <a:rPr lang="en-US" altLang="hu-HU" sz="2400" dirty="0" smtClean="0"/>
              <a:t> characteristics of an individual</a:t>
            </a:r>
            <a:r>
              <a:rPr lang="hu-HU" altLang="hu-HU" sz="2400" dirty="0" smtClean="0"/>
              <a:t>,</a:t>
            </a:r>
            <a:r>
              <a:rPr lang="en-US" altLang="hu-HU" sz="2400" dirty="0" smtClean="0"/>
              <a:t> which allow their unique identification, such as </a:t>
            </a:r>
            <a:r>
              <a:rPr lang="en-US" altLang="hu-HU" sz="2400" b="1" dirty="0" smtClean="0"/>
              <a:t>facial </a:t>
            </a:r>
            <a:r>
              <a:rPr lang="hu-HU" altLang="hu-HU" sz="2400" b="1" dirty="0" smtClean="0"/>
              <a:t>i</a:t>
            </a:r>
            <a:r>
              <a:rPr lang="en-US" altLang="hu-HU" sz="2400" b="1" dirty="0" smtClean="0"/>
              <a:t>mages</a:t>
            </a:r>
            <a:r>
              <a:rPr lang="hu-HU" altLang="hu-HU" sz="2400" dirty="0"/>
              <a:t>.</a:t>
            </a:r>
            <a:r>
              <a:rPr lang="hu-HU" altLang="hu-HU" sz="2400" dirty="0" smtClean="0"/>
              <a:t> </a:t>
            </a:r>
          </a:p>
          <a:p>
            <a:pPr marL="0" indent="0" algn="just">
              <a:buNone/>
            </a:pPr>
            <a:r>
              <a:rPr lang="hu-HU" altLang="hu-HU" sz="2400" dirty="0" smtClean="0"/>
              <a:t>- </a:t>
            </a:r>
            <a:r>
              <a:rPr lang="en-US" altLang="hu-HU" sz="2400" dirty="0" smtClean="0"/>
              <a:t>The </a:t>
            </a:r>
            <a:r>
              <a:rPr lang="en-US" altLang="hu-HU" sz="2400" b="1" dirty="0" smtClean="0"/>
              <a:t>processing of photographs </a:t>
            </a:r>
            <a:r>
              <a:rPr lang="en-US" altLang="hu-HU" sz="2400" dirty="0" smtClean="0"/>
              <a:t>will not systematically be processing of special categories of personal data as they will only be covered by the definition of biometric data when being processed through a specific technical means allowing the unique identification or authentication of an individual</a:t>
            </a:r>
            <a:endParaRPr lang="hu-HU" altLang="hu-HU" sz="2400" dirty="0" smtClean="0"/>
          </a:p>
          <a:p>
            <a:pPr>
              <a:buNone/>
            </a:pPr>
            <a:r>
              <a:rPr lang="hu-HU" altLang="hu-HU" sz="2400" b="1" dirty="0" smtClean="0"/>
              <a:t>- </a:t>
            </a:r>
            <a:r>
              <a:rPr lang="hu-HU" altLang="hu-HU" sz="2400" b="1" dirty="0" err="1" smtClean="0"/>
              <a:t>Processing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biometric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data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on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large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scale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filing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system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present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specific</a:t>
            </a:r>
            <a:r>
              <a:rPr lang="hu-HU" altLang="hu-HU" sz="2400" b="1" dirty="0" smtClean="0"/>
              <a:t> </a:t>
            </a:r>
            <a:r>
              <a:rPr lang="hu-HU" altLang="hu-HU" sz="2400" b="1" dirty="0" err="1" smtClean="0"/>
              <a:t>risk</a:t>
            </a:r>
            <a:r>
              <a:rPr lang="hu-HU" altLang="hu-HU" sz="2400" b="1" dirty="0" smtClean="0"/>
              <a:t>.</a:t>
            </a:r>
          </a:p>
          <a:p>
            <a:pPr>
              <a:buFontTx/>
              <a:buNone/>
            </a:pPr>
            <a:endParaRPr lang="hu-HU" altLang="hu-HU" sz="2400" dirty="0" smtClean="0"/>
          </a:p>
          <a:p>
            <a:pPr>
              <a:buFontTx/>
              <a:buNone/>
            </a:pPr>
            <a:r>
              <a:rPr lang="hu-HU" altLang="hu-HU" sz="2400" dirty="0" smtClean="0"/>
              <a:t>(General Data </a:t>
            </a:r>
            <a:r>
              <a:rPr lang="hu-HU" altLang="hu-HU" sz="2400" dirty="0" err="1" smtClean="0"/>
              <a:t>Protection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Regulation</a:t>
            </a:r>
            <a:r>
              <a:rPr lang="hu-HU" altLang="hu-HU" sz="2400" dirty="0" smtClean="0"/>
              <a:t>)</a:t>
            </a:r>
            <a:r>
              <a:rPr lang="en-US" altLang="hu-HU" sz="2400" dirty="0" smtClean="0"/>
              <a:t> </a:t>
            </a:r>
            <a:endParaRPr lang="hu-HU" altLang="hu-HU" sz="2400" dirty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2894274" y="3638927"/>
            <a:ext cx="7708875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sz="1200" b="1" i="1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endParaRPr lang="hu-HU" altLang="hu-HU" sz="1200" b="1" i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altLang="hu-HU" sz="1200" b="1" i="1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altLang="hu-HU" sz="1600" i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u-HU" altLang="hu-HU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3930650" y="3578225"/>
            <a:ext cx="1841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altLang="hu-HU" sz="110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1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  <p:bldP spid="410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datvedelmi-ppt-tervezet-angol-bel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048000" y="1773239"/>
            <a:ext cx="7296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1200" i="1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400" i="1">
              <a:solidFill>
                <a:srgbClr val="000000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2800" b="1" dirty="0" err="1" smtClean="0"/>
              <a:t>Facial</a:t>
            </a:r>
            <a:r>
              <a:rPr lang="hu-HU" altLang="hu-HU" sz="2800" b="1" dirty="0" smtClean="0"/>
              <a:t> </a:t>
            </a:r>
            <a:r>
              <a:rPr lang="hu-HU" altLang="hu-HU" sz="2800" b="1" dirty="0" err="1" smtClean="0"/>
              <a:t>recognition</a:t>
            </a:r>
            <a:endParaRPr lang="hu-HU" altLang="hu-HU" sz="2800" b="1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695492" y="875489"/>
            <a:ext cx="7887694" cy="5847122"/>
          </a:xfrm>
        </p:spPr>
        <p:txBody>
          <a:bodyPr/>
          <a:lstStyle/>
          <a:p>
            <a:pPr marL="0" indent="0">
              <a:buClr>
                <a:schemeClr val="tx1"/>
              </a:buClr>
              <a:buNone/>
            </a:pPr>
            <a:endParaRPr lang="hu-HU" sz="2000" dirty="0"/>
          </a:p>
          <a:p>
            <a:pPr marL="0" indent="0">
              <a:buClr>
                <a:schemeClr val="tx1"/>
              </a:buClr>
              <a:buNone/>
            </a:pPr>
            <a:r>
              <a:rPr lang="hu-HU" sz="2400" dirty="0" smtClean="0"/>
              <a:t>M</a:t>
            </a:r>
            <a:r>
              <a:rPr lang="en-US" altLang="hu-HU" sz="2400" dirty="0" err="1" smtClean="0"/>
              <a:t>ultiple</a:t>
            </a:r>
            <a:r>
              <a:rPr lang="en-US" altLang="hu-HU" sz="2400" dirty="0" smtClean="0"/>
              <a:t> kinds: </a:t>
            </a:r>
            <a:endParaRPr lang="hu-HU" altLang="hu-HU" sz="2400" dirty="0" smtClean="0"/>
          </a:p>
          <a:p>
            <a:pPr>
              <a:buClr>
                <a:schemeClr val="tx1"/>
              </a:buClr>
              <a:buFontTx/>
              <a:buChar char="-"/>
            </a:pPr>
            <a:r>
              <a:rPr lang="en-US" altLang="hu-HU" sz="2400" dirty="0" smtClean="0"/>
              <a:t>face detection</a:t>
            </a:r>
            <a:r>
              <a:rPr lang="hu-HU" altLang="hu-HU" sz="2400" dirty="0" smtClean="0"/>
              <a:t>: </a:t>
            </a:r>
            <a:r>
              <a:rPr lang="en-US" altLang="hu-HU" sz="2400" dirty="0" smtClean="0"/>
              <a:t>software in phone cameras</a:t>
            </a:r>
            <a:r>
              <a:rPr lang="hu-HU" altLang="hu-HU" sz="2400" dirty="0" smtClean="0"/>
              <a:t> („</a:t>
            </a:r>
            <a:r>
              <a:rPr lang="hu-HU" altLang="hu-HU" sz="2400" dirty="0" err="1" smtClean="0"/>
              <a:t>it’s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Mum</a:t>
            </a:r>
            <a:r>
              <a:rPr lang="hu-HU" altLang="hu-HU" sz="2400" dirty="0" smtClean="0"/>
              <a:t>”)</a:t>
            </a:r>
          </a:p>
          <a:p>
            <a:pPr>
              <a:buClr>
                <a:schemeClr val="tx1"/>
              </a:buClr>
              <a:buFontTx/>
              <a:buChar char="-"/>
            </a:pPr>
            <a:r>
              <a:rPr lang="en-US" altLang="hu-HU" sz="2400" dirty="0" smtClean="0"/>
              <a:t>facial characterization</a:t>
            </a:r>
            <a:r>
              <a:rPr lang="hu-HU" altLang="hu-HU" sz="2400" dirty="0" smtClean="0"/>
              <a:t>: </a:t>
            </a:r>
            <a:r>
              <a:rPr lang="en-US" altLang="hu-HU" sz="2400" dirty="0" smtClean="0"/>
              <a:t>discerns </a:t>
            </a:r>
            <a:r>
              <a:rPr lang="hu-HU" altLang="hu-HU" sz="2400" dirty="0" smtClean="0"/>
              <a:t>d</a:t>
            </a:r>
            <a:r>
              <a:rPr lang="en-US" altLang="hu-HU" sz="2400" dirty="0" err="1" smtClean="0"/>
              <a:t>emographics</a:t>
            </a:r>
            <a:r>
              <a:rPr lang="en-US" altLang="hu-HU" sz="2400" dirty="0" smtClean="0"/>
              <a:t> of a face</a:t>
            </a:r>
            <a:r>
              <a:rPr lang="hu-HU" altLang="hu-HU" sz="2400" dirty="0" smtClean="0"/>
              <a:t>, </a:t>
            </a:r>
            <a:r>
              <a:rPr lang="hu-HU" altLang="hu-HU" sz="2400" dirty="0" err="1" smtClean="0"/>
              <a:t>smart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billboards</a:t>
            </a:r>
            <a:r>
              <a:rPr lang="hu-HU" altLang="hu-HU" sz="2400" dirty="0" smtClean="0"/>
              <a:t> („</a:t>
            </a:r>
            <a:r>
              <a:rPr lang="en-US" altLang="hu-HU" sz="2400" dirty="0" smtClean="0"/>
              <a:t>a </a:t>
            </a:r>
            <a:r>
              <a:rPr lang="hu-HU" altLang="hu-HU" sz="2400" dirty="0" err="1" smtClean="0"/>
              <a:t>teenager</a:t>
            </a:r>
            <a:r>
              <a:rPr lang="hu-HU" altLang="hu-HU" sz="2400" dirty="0" smtClean="0"/>
              <a:t> </a:t>
            </a:r>
            <a:r>
              <a:rPr lang="en-US" altLang="hu-HU" sz="2400" dirty="0" smtClean="0"/>
              <a:t>white male</a:t>
            </a:r>
            <a:r>
              <a:rPr lang="hu-HU" altLang="hu-HU" sz="2400" dirty="0" smtClean="0"/>
              <a:t>”)</a:t>
            </a:r>
          </a:p>
          <a:p>
            <a:pPr>
              <a:buClr>
                <a:schemeClr val="tx1"/>
              </a:buClr>
              <a:buFontTx/>
              <a:buChar char="-"/>
            </a:pPr>
            <a:r>
              <a:rPr lang="hu-HU" altLang="hu-HU" sz="2400" dirty="0" err="1"/>
              <a:t>v</a:t>
            </a:r>
            <a:r>
              <a:rPr lang="hu-HU" altLang="hu-HU" sz="2400" dirty="0" err="1" smtClean="0"/>
              <a:t>erification</a:t>
            </a:r>
            <a:r>
              <a:rPr lang="hu-HU" altLang="hu-HU" sz="2400" dirty="0" smtClean="0"/>
              <a:t>: </a:t>
            </a:r>
            <a:r>
              <a:rPr lang="en-US" altLang="hu-HU" sz="2400" dirty="0" smtClean="0"/>
              <a:t>activating a laptop or phone only when the camera sees an approved visage</a:t>
            </a:r>
            <a:endParaRPr lang="hu-HU" altLang="hu-HU" sz="2400" dirty="0" smtClean="0"/>
          </a:p>
          <a:p>
            <a:pPr>
              <a:buClr>
                <a:schemeClr val="tx1"/>
              </a:buClr>
              <a:buFontTx/>
              <a:buChar char="-"/>
            </a:pPr>
            <a:r>
              <a:rPr lang="hu-HU" altLang="hu-HU" sz="2400" dirty="0" err="1"/>
              <a:t>i</a:t>
            </a:r>
            <a:r>
              <a:rPr lang="en-US" altLang="hu-HU" sz="2400" dirty="0" err="1" smtClean="0"/>
              <a:t>dentif</a:t>
            </a:r>
            <a:r>
              <a:rPr lang="hu-HU" altLang="hu-HU" sz="2400" dirty="0" err="1" smtClean="0"/>
              <a:t>ication</a:t>
            </a:r>
            <a:r>
              <a:rPr lang="hu-HU" altLang="hu-HU" sz="2400" dirty="0" smtClean="0"/>
              <a:t> of </a:t>
            </a:r>
            <a:r>
              <a:rPr lang="en-US" altLang="hu-HU" sz="2400" dirty="0" smtClean="0"/>
              <a:t>an unknown person</a:t>
            </a:r>
            <a:r>
              <a:rPr lang="hu-HU" altLang="hu-HU" sz="2400" dirty="0" smtClean="0"/>
              <a:t>: a </a:t>
            </a:r>
            <a:r>
              <a:rPr lang="en-US" altLang="hu-HU" sz="2400" dirty="0" smtClean="0"/>
              <a:t>database connects a stranger’s face to a name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or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other</a:t>
            </a:r>
            <a:r>
              <a:rPr lang="hu-HU" altLang="hu-HU" sz="2400" dirty="0" smtClean="0"/>
              <a:t> </a:t>
            </a:r>
            <a:r>
              <a:rPr lang="hu-HU" altLang="hu-HU" sz="2400" dirty="0" err="1" smtClean="0"/>
              <a:t>identifier</a:t>
            </a:r>
            <a:endParaRPr lang="hu-HU" altLang="hu-HU" sz="2400" dirty="0" smtClean="0"/>
          </a:p>
          <a:p>
            <a:pPr marL="0" indent="0">
              <a:buClr>
                <a:schemeClr val="tx1"/>
              </a:buClr>
              <a:buNone/>
            </a:pPr>
            <a:r>
              <a:rPr lang="hu-HU" altLang="hu-HU" sz="2400" dirty="0"/>
              <a:t>	</a:t>
            </a:r>
            <a:r>
              <a:rPr lang="hu-HU" altLang="hu-HU" sz="2400" dirty="0" smtClean="0"/>
              <a:t>A. o</a:t>
            </a:r>
            <a:r>
              <a:rPr lang="en-US" sz="2400" dirty="0" err="1" smtClean="0"/>
              <a:t>nline</a:t>
            </a:r>
            <a:r>
              <a:rPr lang="hu-HU" sz="2400" dirty="0" smtClean="0"/>
              <a:t> </a:t>
            </a:r>
            <a:r>
              <a:rPr lang="en-US" sz="2400" dirty="0" smtClean="0"/>
              <a:t>form</a:t>
            </a:r>
            <a:r>
              <a:rPr lang="hu-HU" sz="2400" dirty="0"/>
              <a:t> </a:t>
            </a:r>
            <a:r>
              <a:rPr lang="hu-HU" sz="2400" dirty="0" smtClean="0"/>
              <a:t>(„</a:t>
            </a:r>
            <a:r>
              <a:rPr lang="en-US" sz="2400" dirty="0" smtClean="0"/>
              <a:t>software </a:t>
            </a:r>
            <a:r>
              <a:rPr lang="en-US" sz="2400" dirty="0" err="1" smtClean="0"/>
              <a:t>identif</a:t>
            </a:r>
            <a:r>
              <a:rPr lang="hu-HU" sz="2400" dirty="0" err="1" smtClean="0"/>
              <a:t>ies</a:t>
            </a:r>
            <a:r>
              <a:rPr lang="en-US" sz="2400" dirty="0" smtClean="0"/>
              <a:t> you from a</a:t>
            </a:r>
            <a:r>
              <a:rPr lang="hu-HU" sz="2400" dirty="0" smtClean="0"/>
              <a:t> </a:t>
            </a:r>
            <a:r>
              <a:rPr lang="en-US" sz="2400" dirty="0" smtClean="0"/>
              <a:t> picture uploaded to Facebook</a:t>
            </a:r>
            <a:r>
              <a:rPr lang="hu-HU" sz="2400" dirty="0" smtClean="0"/>
              <a:t>”)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hu-HU" sz="2400" dirty="0"/>
              <a:t>	</a:t>
            </a:r>
            <a:r>
              <a:rPr lang="hu-HU" sz="2400" dirty="0" smtClean="0"/>
              <a:t>B. </a:t>
            </a:r>
            <a:r>
              <a:rPr lang="en-US" sz="2400" dirty="0" smtClean="0"/>
              <a:t>offline</a:t>
            </a:r>
            <a:r>
              <a:rPr lang="hu-HU" sz="2400" dirty="0" smtClean="0"/>
              <a:t> </a:t>
            </a:r>
            <a:r>
              <a:rPr lang="hu-HU" sz="2400" dirty="0" err="1" smtClean="0"/>
              <a:t>form</a:t>
            </a:r>
            <a:r>
              <a:rPr lang="hu-HU" sz="2400" dirty="0" smtClean="0"/>
              <a:t> („</a:t>
            </a:r>
            <a:r>
              <a:rPr lang="en-US" sz="2400" dirty="0" smtClean="0"/>
              <a:t>software </a:t>
            </a:r>
            <a:r>
              <a:rPr lang="en-US" sz="2400" dirty="0" err="1" smtClean="0"/>
              <a:t>identif</a:t>
            </a:r>
            <a:r>
              <a:rPr lang="hu-HU" sz="2400" dirty="0" err="1" smtClean="0"/>
              <a:t>ies</a:t>
            </a:r>
            <a:r>
              <a:rPr lang="en-US" sz="2400" dirty="0" smtClean="0"/>
              <a:t> you by taking </a:t>
            </a:r>
            <a:r>
              <a:rPr lang="hu-HU" sz="2400" dirty="0" smtClean="0"/>
              <a:t>	</a:t>
            </a:r>
            <a:r>
              <a:rPr lang="en-US" sz="2400" dirty="0" smtClean="0"/>
              <a:t>your picture while you’re just walking</a:t>
            </a:r>
            <a:r>
              <a:rPr lang="hu-HU" sz="2400" dirty="0" smtClean="0"/>
              <a:t> a</a:t>
            </a:r>
            <a:r>
              <a:rPr lang="en-US" sz="2400" dirty="0" smtClean="0"/>
              <a:t>round</a:t>
            </a:r>
            <a:r>
              <a:rPr lang="hu-HU" sz="2400" dirty="0" smtClean="0"/>
              <a:t>”)</a:t>
            </a:r>
            <a:endParaRPr lang="hu-HU" altLang="hu-HU" sz="2400" dirty="0"/>
          </a:p>
        </p:txBody>
      </p:sp>
    </p:spTree>
    <p:extLst>
      <p:ext uri="{BB962C8B-B14F-4D97-AF65-F5344CB8AC3E}">
        <p14:creationId xmlns:p14="http://schemas.microsoft.com/office/powerpoint/2010/main" val="193234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datvedelmi-ppt-tervezet-angol-bel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048000" y="1773239"/>
            <a:ext cx="7296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1200" i="1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400" i="1">
              <a:solidFill>
                <a:srgbClr val="000000"/>
              </a:solidFill>
            </a:endParaRP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2800" b="1" dirty="0" smtClean="0"/>
              <a:t>Hungary</a:t>
            </a:r>
            <a:r>
              <a:rPr lang="hu-HU" altLang="hu-HU" sz="2800" b="1" dirty="0"/>
              <a:t>	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568102" y="1600201"/>
            <a:ext cx="8137998" cy="4839510"/>
          </a:xfrm>
        </p:spPr>
        <p:txBody>
          <a:bodyPr/>
          <a:lstStyle/>
          <a:p>
            <a:pPr marL="0" indent="0" algn="just">
              <a:buClr>
                <a:schemeClr val="tx1"/>
              </a:buClr>
              <a:buNone/>
            </a:pPr>
            <a:r>
              <a:rPr lang="en-US" altLang="hu-HU" sz="2000" dirty="0" smtClean="0"/>
              <a:t>The technology is widely </a:t>
            </a:r>
            <a:endParaRPr lang="hu-HU" altLang="hu-HU" sz="2000" dirty="0" smtClean="0"/>
          </a:p>
          <a:p>
            <a:pPr marL="0" indent="0" algn="just">
              <a:buClr>
                <a:schemeClr val="tx1"/>
              </a:buClr>
              <a:buNone/>
            </a:pPr>
            <a:r>
              <a:rPr lang="en-US" altLang="hu-HU" sz="2000" dirty="0" smtClean="0"/>
              <a:t>used to </a:t>
            </a:r>
            <a:r>
              <a:rPr lang="hu-HU" altLang="hu-HU" sz="2000" dirty="0" smtClean="0"/>
              <a:t>i</a:t>
            </a:r>
            <a:r>
              <a:rPr lang="en-US" altLang="hu-HU" sz="2000" dirty="0" err="1" smtClean="0"/>
              <a:t>dentify</a:t>
            </a:r>
            <a:r>
              <a:rPr lang="en-US" altLang="hu-HU" sz="2000" dirty="0" smtClean="0"/>
              <a:t> known or </a:t>
            </a:r>
            <a:endParaRPr lang="hu-HU" altLang="hu-HU" sz="2000" dirty="0" smtClean="0"/>
          </a:p>
          <a:p>
            <a:pPr marL="0" indent="0" algn="just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hu-HU" sz="2000" dirty="0" smtClean="0"/>
              <a:t>suspected criminals a</a:t>
            </a:r>
            <a:r>
              <a:rPr lang="hu-HU" altLang="hu-HU" sz="2000" dirty="0" smtClean="0"/>
              <a:t>t</a:t>
            </a:r>
            <a:endParaRPr lang="hu-HU" altLang="hu-HU" sz="2000" dirty="0"/>
          </a:p>
          <a:p>
            <a:pPr marL="0" indent="0" algn="just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hu-HU" sz="2000" dirty="0" smtClean="0"/>
              <a:t>entry points </a:t>
            </a:r>
            <a:endParaRPr lang="hu-HU" altLang="hu-HU" sz="2000" dirty="0" smtClean="0"/>
          </a:p>
          <a:p>
            <a:pPr marL="0" indent="0" algn="just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hu-HU" sz="2000" dirty="0" smtClean="0"/>
              <a:t>such as airports</a:t>
            </a:r>
            <a:r>
              <a:rPr lang="en-US" altLang="hu-HU" dirty="0" smtClean="0"/>
              <a:t>.</a:t>
            </a:r>
            <a:endParaRPr lang="hu-HU" altLang="hu-HU" dirty="0" smtClean="0"/>
          </a:p>
          <a:p>
            <a:pPr marL="0" indent="0" algn="just">
              <a:spcBef>
                <a:spcPts val="0"/>
              </a:spcBef>
              <a:buClr>
                <a:schemeClr val="tx1"/>
              </a:buClr>
              <a:buNone/>
            </a:pPr>
            <a:endParaRPr lang="hu-HU" altLang="hu-HU" dirty="0"/>
          </a:p>
          <a:p>
            <a:pPr marL="0" indent="0" algn="just">
              <a:spcBef>
                <a:spcPts val="0"/>
              </a:spcBef>
              <a:buClr>
                <a:schemeClr val="tx1"/>
              </a:buClr>
              <a:buNone/>
            </a:pPr>
            <a:r>
              <a:rPr lang="hu-HU" altLang="hu-HU" sz="2000" dirty="0" smtClean="0"/>
              <a:t>Hungary: </a:t>
            </a:r>
            <a:r>
              <a:rPr lang="hu-HU" altLang="hu-HU" sz="2000" dirty="0" err="1" smtClean="0"/>
              <a:t>nationwide</a:t>
            </a:r>
            <a:r>
              <a:rPr lang="hu-HU" altLang="hu-HU" sz="2000" dirty="0" smtClean="0"/>
              <a:t> </a:t>
            </a:r>
          </a:p>
          <a:p>
            <a:pPr marL="0" indent="0" algn="just">
              <a:spcBef>
                <a:spcPts val="0"/>
              </a:spcBef>
              <a:buClr>
                <a:schemeClr val="tx1"/>
              </a:buClr>
              <a:buNone/>
            </a:pPr>
            <a:r>
              <a:rPr lang="hu-HU" altLang="hu-HU" sz="2000" dirty="0" err="1" smtClean="0"/>
              <a:t>Introduction</a:t>
            </a:r>
            <a:r>
              <a:rPr lang="hu-HU" altLang="hu-HU" sz="2000" dirty="0" smtClean="0"/>
              <a:t> </a:t>
            </a:r>
          </a:p>
          <a:p>
            <a:pPr marL="0" indent="0" algn="just">
              <a:spcBef>
                <a:spcPts val="0"/>
              </a:spcBef>
              <a:buClr>
                <a:schemeClr val="tx1"/>
              </a:buClr>
              <a:buNone/>
            </a:pPr>
            <a:endParaRPr lang="hu-HU" altLang="hu-HU" sz="2000" dirty="0" smtClean="0"/>
          </a:p>
          <a:p>
            <a:pPr marL="0" indent="0" algn="just">
              <a:spcBef>
                <a:spcPts val="0"/>
              </a:spcBef>
              <a:buClr>
                <a:schemeClr val="tx1"/>
              </a:buClr>
              <a:buNone/>
            </a:pPr>
            <a:r>
              <a:rPr lang="en-US" altLang="hu-HU" sz="2000" dirty="0" smtClean="0"/>
              <a:t>From 1 January 2016 onwards, facial data of residents </a:t>
            </a:r>
            <a:r>
              <a:rPr lang="hu-HU" altLang="hu-HU" sz="2000" dirty="0" smtClean="0"/>
              <a:t>(and </a:t>
            </a:r>
            <a:r>
              <a:rPr lang="hu-HU" altLang="hu-HU" sz="2000" dirty="0" err="1" smtClean="0"/>
              <a:t>in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some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cases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also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foreigners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wishing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to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cross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the</a:t>
            </a:r>
            <a:r>
              <a:rPr lang="hu-HU" altLang="hu-HU" sz="2000" dirty="0" smtClean="0"/>
              <a:t> </a:t>
            </a:r>
            <a:r>
              <a:rPr lang="hu-HU" altLang="hu-HU" sz="2000" dirty="0" err="1" smtClean="0"/>
              <a:t>borders</a:t>
            </a:r>
            <a:r>
              <a:rPr lang="hu-HU" altLang="hu-HU" sz="2000" dirty="0" smtClean="0"/>
              <a:t>) </a:t>
            </a:r>
            <a:r>
              <a:rPr lang="hu-HU" altLang="hu-HU" sz="2000" dirty="0" smtClean="0"/>
              <a:t>of Hungary </a:t>
            </a:r>
            <a:r>
              <a:rPr lang="en-US" altLang="hu-HU" sz="2000" dirty="0" smtClean="0"/>
              <a:t>will be stored in a database which can be accessed by Hungarian law</a:t>
            </a:r>
            <a:r>
              <a:rPr lang="hu-HU" altLang="hu-HU" sz="2000" dirty="0" smtClean="0"/>
              <a:t> </a:t>
            </a:r>
            <a:r>
              <a:rPr lang="en-US" altLang="hu-HU" sz="2000" dirty="0" smtClean="0"/>
              <a:t>enforcement authorities. The encoded profiles, generated from identification photos, will be used by a facial recognition </a:t>
            </a:r>
            <a:r>
              <a:rPr lang="en-US" altLang="hu-HU" sz="2000" dirty="0" err="1" smtClean="0"/>
              <a:t>programme</a:t>
            </a:r>
            <a:r>
              <a:rPr lang="en-US" altLang="hu-HU" sz="2000" dirty="0" smtClean="0"/>
              <a:t> and may be combined with other databases.</a:t>
            </a:r>
            <a:endParaRPr lang="en-US" altLang="hu-HU" sz="2000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974" y="1213051"/>
            <a:ext cx="4966075" cy="331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30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datvedelmi-ppt-tervezet-angol-bels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048000" y="1773239"/>
            <a:ext cx="7296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1200" i="1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400" i="1">
              <a:solidFill>
                <a:srgbClr val="000000"/>
              </a:solidFill>
            </a:endParaRP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2800" b="1" dirty="0" smtClean="0"/>
              <a:t>Data </a:t>
            </a:r>
            <a:r>
              <a:rPr lang="hu-HU" altLang="hu-HU" sz="2800" b="1" dirty="0" err="1" smtClean="0"/>
              <a:t>protection</a:t>
            </a:r>
            <a:r>
              <a:rPr lang="hu-HU" altLang="hu-HU" sz="2800" b="1" dirty="0" smtClean="0"/>
              <a:t> </a:t>
            </a:r>
            <a:r>
              <a:rPr lang="hu-HU" altLang="hu-HU" sz="2800" b="1" dirty="0" err="1" smtClean="0"/>
              <a:t>concerns</a:t>
            </a:r>
            <a:r>
              <a:rPr lang="hu-HU" altLang="hu-HU" sz="2800" b="1" dirty="0" smtClean="0"/>
              <a:t> and </a:t>
            </a:r>
            <a:r>
              <a:rPr lang="hu-HU" altLang="hu-HU" sz="2800" b="1" dirty="0" err="1" smtClean="0"/>
              <a:t>solutions</a:t>
            </a:r>
            <a:endParaRPr lang="hu-HU" altLang="hu-HU" sz="2800" b="1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695492" y="1192697"/>
            <a:ext cx="7887694" cy="5529914"/>
          </a:xfrm>
        </p:spPr>
        <p:txBody>
          <a:bodyPr/>
          <a:lstStyle/>
          <a:p>
            <a:r>
              <a:rPr lang="hu-HU" sz="2000" dirty="0" smtClean="0">
                <a:solidFill>
                  <a:srgbClr val="FF0000"/>
                </a:solidFill>
              </a:rPr>
              <a:t>The </a:t>
            </a:r>
            <a:r>
              <a:rPr lang="en-US" sz="2000" dirty="0">
                <a:solidFill>
                  <a:srgbClr val="FF0000"/>
                </a:solidFill>
              </a:rPr>
              <a:t>general and uniform </a:t>
            </a:r>
            <a:r>
              <a:rPr lang="en-US" sz="2000" dirty="0" smtClean="0">
                <a:solidFill>
                  <a:srgbClr val="FF0000"/>
                </a:solidFill>
              </a:rPr>
              <a:t>personal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identification </a:t>
            </a:r>
            <a:r>
              <a:rPr lang="en-US" sz="2000" dirty="0">
                <a:solidFill>
                  <a:srgbClr val="FF0000"/>
                </a:solidFill>
              </a:rPr>
              <a:t>mark (personal number) for unrestricted use is </a:t>
            </a:r>
            <a:r>
              <a:rPr lang="en-US" sz="2000" dirty="0" smtClean="0">
                <a:solidFill>
                  <a:srgbClr val="FF0000"/>
                </a:solidFill>
              </a:rPr>
              <a:t>unconstitutional</a:t>
            </a:r>
            <a:r>
              <a:rPr lang="hu-HU" sz="2000" dirty="0" smtClean="0">
                <a:solidFill>
                  <a:srgbClr val="FF0000"/>
                </a:solidFill>
              </a:rPr>
              <a:t>. (1991)</a:t>
            </a:r>
          </a:p>
          <a:p>
            <a:r>
              <a:rPr lang="hu-HU" sz="2000" dirty="0" err="1" smtClean="0">
                <a:solidFill>
                  <a:srgbClr val="FF0000"/>
                </a:solidFill>
              </a:rPr>
              <a:t>Mass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</a:rPr>
              <a:t>use</a:t>
            </a:r>
            <a:r>
              <a:rPr lang="hu-HU" sz="2000" dirty="0" smtClean="0">
                <a:solidFill>
                  <a:srgbClr val="FF0000"/>
                </a:solidFill>
              </a:rPr>
              <a:t> of </a:t>
            </a:r>
            <a:r>
              <a:rPr lang="hu-HU" sz="2000" dirty="0" err="1" smtClean="0">
                <a:solidFill>
                  <a:srgbClr val="FF0000"/>
                </a:solidFill>
              </a:rPr>
              <a:t>covered</a:t>
            </a:r>
            <a:r>
              <a:rPr lang="hu-HU" sz="2000" dirty="0" smtClean="0">
                <a:solidFill>
                  <a:srgbClr val="FF0000"/>
                </a:solidFill>
              </a:rPr>
              <a:t>/</a:t>
            </a:r>
            <a:r>
              <a:rPr lang="hu-HU" sz="2000" dirty="0" err="1" smtClean="0">
                <a:solidFill>
                  <a:srgbClr val="FF0000"/>
                </a:solidFill>
              </a:rPr>
              <a:t>secret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</a:rPr>
              <a:t>surveillance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</a:rPr>
              <a:t>seriously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</a:rPr>
              <a:t>harms</a:t>
            </a:r>
            <a:r>
              <a:rPr lang="hu-HU" sz="2000" dirty="0" smtClean="0">
                <a:solidFill>
                  <a:srgbClr val="FF0000"/>
                </a:solidFill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</a:rPr>
              <a:t>privacy</a:t>
            </a:r>
            <a:r>
              <a:rPr lang="hu-HU" sz="20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hu-HU" sz="2000" dirty="0" smtClean="0"/>
          </a:p>
          <a:p>
            <a:r>
              <a:rPr lang="hu-HU" sz="2000" dirty="0" smtClean="0"/>
              <a:t>The </a:t>
            </a:r>
            <a:r>
              <a:rPr lang="hu-HU" sz="2000" dirty="0" err="1" smtClean="0"/>
              <a:t>big</a:t>
            </a:r>
            <a:r>
              <a:rPr lang="hu-HU" sz="2000" dirty="0" smtClean="0"/>
              <a:t> </a:t>
            </a:r>
            <a:r>
              <a:rPr lang="hu-HU" sz="2000" dirty="0" err="1" smtClean="0"/>
              <a:t>governmental</a:t>
            </a:r>
            <a:r>
              <a:rPr lang="hu-HU" sz="2000" dirty="0" smtClean="0"/>
              <a:t> </a:t>
            </a:r>
            <a:r>
              <a:rPr lang="hu-HU" sz="2000" dirty="0" err="1" smtClean="0"/>
              <a:t>databases</a:t>
            </a:r>
            <a:r>
              <a:rPr lang="hu-HU" sz="2000" dirty="0" smtClean="0"/>
              <a:t> </a:t>
            </a:r>
            <a:r>
              <a:rPr lang="hu-HU" sz="2000" dirty="0" err="1" smtClean="0"/>
              <a:t>shall</a:t>
            </a:r>
            <a:r>
              <a:rPr lang="hu-HU" sz="2000" dirty="0" smtClean="0"/>
              <a:t> </a:t>
            </a:r>
            <a:r>
              <a:rPr lang="hu-HU" sz="2000" dirty="0" err="1" smtClean="0"/>
              <a:t>not</a:t>
            </a:r>
            <a:r>
              <a:rPr lang="hu-HU" sz="2000" dirty="0" smtClean="0"/>
              <a:t> </a:t>
            </a:r>
            <a:r>
              <a:rPr lang="hu-HU" sz="2000" dirty="0" err="1" smtClean="0"/>
              <a:t>contain</a:t>
            </a:r>
            <a:r>
              <a:rPr lang="hu-HU" sz="2000" dirty="0" smtClean="0"/>
              <a:t> </a:t>
            </a:r>
            <a:r>
              <a:rPr lang="hu-HU" sz="2000" dirty="0" err="1" smtClean="0"/>
              <a:t>biometric</a:t>
            </a:r>
            <a:r>
              <a:rPr lang="hu-HU" sz="2000" dirty="0" smtClean="0"/>
              <a:t> </a:t>
            </a:r>
            <a:r>
              <a:rPr lang="hu-HU" sz="2000" dirty="0" err="1" smtClean="0"/>
              <a:t>profile</a:t>
            </a:r>
            <a:r>
              <a:rPr lang="hu-HU" sz="2000" dirty="0" smtClean="0"/>
              <a:t> </a:t>
            </a:r>
            <a:r>
              <a:rPr lang="hu-HU" sz="2000" dirty="0" err="1" smtClean="0"/>
              <a:t>reference</a:t>
            </a:r>
            <a:r>
              <a:rPr lang="hu-HU" sz="2000" dirty="0" smtClean="0"/>
              <a:t> </a:t>
            </a:r>
            <a:r>
              <a:rPr lang="hu-HU" sz="2000" dirty="0" err="1" smtClean="0"/>
              <a:t>data</a:t>
            </a:r>
            <a:r>
              <a:rPr lang="hu-HU" sz="2000" dirty="0" smtClean="0"/>
              <a:t> </a:t>
            </a:r>
            <a:r>
              <a:rPr lang="hu-HU" sz="2000" dirty="0" err="1" smtClean="0"/>
              <a:t>bases</a:t>
            </a:r>
            <a:r>
              <a:rPr lang="hu-HU" sz="2000" dirty="0" smtClean="0"/>
              <a:t>.</a:t>
            </a:r>
          </a:p>
          <a:p>
            <a:r>
              <a:rPr lang="hu-HU" sz="2000" dirty="0" smtClean="0"/>
              <a:t>A </a:t>
            </a:r>
            <a:r>
              <a:rPr lang="hu-HU" sz="2000" dirty="0" err="1" smtClean="0"/>
              <a:t>separate</a:t>
            </a:r>
            <a:r>
              <a:rPr lang="hu-HU" sz="2000" dirty="0" smtClean="0"/>
              <a:t> and </a:t>
            </a:r>
            <a:r>
              <a:rPr lang="hu-HU" sz="2000" dirty="0" err="1" smtClean="0"/>
              <a:t>closed</a:t>
            </a:r>
            <a:r>
              <a:rPr lang="hu-HU" sz="2000" dirty="0" smtClean="0"/>
              <a:t> </a:t>
            </a:r>
            <a:r>
              <a:rPr lang="hu-HU" sz="2000" dirty="0" err="1" smtClean="0"/>
              <a:t>governmental</a:t>
            </a:r>
            <a:r>
              <a:rPr lang="hu-HU" sz="2000" dirty="0" smtClean="0"/>
              <a:t> </a:t>
            </a:r>
            <a:r>
              <a:rPr lang="hu-HU" sz="2000" dirty="0" err="1" smtClean="0"/>
              <a:t>database</a:t>
            </a:r>
            <a:r>
              <a:rPr lang="hu-HU" sz="2000" dirty="0" smtClean="0"/>
              <a:t> </a:t>
            </a:r>
            <a:r>
              <a:rPr lang="hu-HU" sz="2000" dirty="0" err="1" smtClean="0"/>
              <a:t>shall</a:t>
            </a:r>
            <a:r>
              <a:rPr lang="hu-HU" sz="2000" dirty="0" smtClean="0"/>
              <a:t> </a:t>
            </a:r>
            <a:r>
              <a:rPr lang="hu-HU" sz="2000" dirty="0" err="1" smtClean="0"/>
              <a:t>set</a:t>
            </a:r>
            <a:r>
              <a:rPr lang="hu-HU" sz="2000" dirty="0" smtClean="0"/>
              <a:t> </a:t>
            </a:r>
            <a:r>
              <a:rPr lang="hu-HU" sz="2000" dirty="0" err="1" smtClean="0"/>
              <a:t>up</a:t>
            </a:r>
            <a:r>
              <a:rPr lang="hu-HU" sz="2000" dirty="0" smtClean="0"/>
              <a:t>. </a:t>
            </a:r>
          </a:p>
          <a:p>
            <a:r>
              <a:rPr lang="en-US" sz="2000" dirty="0" smtClean="0"/>
              <a:t>The </a:t>
            </a:r>
            <a:r>
              <a:rPr lang="hu-HU" sz="2000" dirty="0" err="1" smtClean="0"/>
              <a:t>biometric</a:t>
            </a:r>
            <a:r>
              <a:rPr lang="hu-HU" sz="2000" dirty="0" smtClean="0"/>
              <a:t> </a:t>
            </a:r>
            <a:r>
              <a:rPr lang="en-US" sz="2000" dirty="0" smtClean="0"/>
              <a:t>database </a:t>
            </a:r>
            <a:r>
              <a:rPr lang="hu-HU" sz="2000" dirty="0" err="1" smtClean="0"/>
              <a:t>shall</a:t>
            </a:r>
            <a:r>
              <a:rPr lang="hu-HU" sz="2000" dirty="0" smtClean="0"/>
              <a:t> </a:t>
            </a:r>
            <a:r>
              <a:rPr lang="en-US" sz="2000" dirty="0" smtClean="0"/>
              <a:t>not include personal</a:t>
            </a:r>
            <a:r>
              <a:rPr lang="hu-HU" sz="2000" dirty="0" smtClean="0"/>
              <a:t> </a:t>
            </a:r>
            <a:r>
              <a:rPr lang="hu-HU" sz="2000" dirty="0" err="1" smtClean="0"/>
              <a:t>data</a:t>
            </a:r>
            <a:r>
              <a:rPr lang="hu-HU" sz="2000" dirty="0"/>
              <a:t> </a:t>
            </a:r>
            <a:r>
              <a:rPr lang="hu-HU" sz="2000" dirty="0" smtClean="0"/>
              <a:t>(</a:t>
            </a:r>
            <a:r>
              <a:rPr lang="en-US" sz="2000" dirty="0" smtClean="0"/>
              <a:t>names</a:t>
            </a:r>
            <a:r>
              <a:rPr lang="hu-HU" sz="2000" dirty="0" smtClean="0"/>
              <a:t>, </a:t>
            </a:r>
            <a:r>
              <a:rPr lang="en-US" sz="2000" dirty="0" smtClean="0"/>
              <a:t> addresses</a:t>
            </a:r>
            <a:r>
              <a:rPr lang="hu-HU" sz="2000" dirty="0" smtClean="0"/>
              <a:t> etc.), </a:t>
            </a:r>
            <a:r>
              <a:rPr lang="hu-HU" sz="2000" dirty="0" err="1" smtClean="0"/>
              <a:t>the</a:t>
            </a:r>
            <a:r>
              <a:rPr lang="hu-HU" sz="2000" dirty="0" smtClean="0"/>
              <a:t> </a:t>
            </a:r>
            <a:r>
              <a:rPr lang="hu-HU" sz="2000" dirty="0" err="1" smtClean="0"/>
              <a:t>persons</a:t>
            </a:r>
            <a:r>
              <a:rPr lang="hu-HU" sz="2000" dirty="0" smtClean="0"/>
              <a:t> </a:t>
            </a:r>
            <a:r>
              <a:rPr lang="hu-HU" sz="2000" dirty="0" err="1" smtClean="0"/>
              <a:t>can</a:t>
            </a:r>
            <a:r>
              <a:rPr lang="hu-HU" sz="2000" dirty="0" smtClean="0"/>
              <a:t> be </a:t>
            </a:r>
            <a:r>
              <a:rPr lang="hu-HU" sz="2000" dirty="0" err="1" smtClean="0"/>
              <a:t>identified</a:t>
            </a:r>
            <a:r>
              <a:rPr lang="hu-HU" sz="2000" dirty="0" smtClean="0"/>
              <a:t> </a:t>
            </a:r>
            <a:r>
              <a:rPr lang="hu-HU" sz="2000" dirty="0" err="1" smtClean="0"/>
              <a:t>by</a:t>
            </a:r>
            <a:r>
              <a:rPr lang="hu-HU" sz="2000" dirty="0" smtClean="0"/>
              <a:t> </a:t>
            </a:r>
            <a:r>
              <a:rPr lang="en-US" sz="2000" dirty="0" smtClean="0"/>
              <a:t>a so-called “contact </a:t>
            </a:r>
            <a:r>
              <a:rPr lang="hu-HU" sz="2000" dirty="0" err="1" smtClean="0"/>
              <a:t>or</a:t>
            </a:r>
            <a:r>
              <a:rPr lang="hu-HU" sz="2000" dirty="0" smtClean="0"/>
              <a:t> </a:t>
            </a:r>
            <a:r>
              <a:rPr lang="hu-HU" sz="2000" dirty="0" err="1" smtClean="0"/>
              <a:t>hash-</a:t>
            </a:r>
            <a:r>
              <a:rPr lang="en-US" sz="2000" dirty="0" smtClean="0"/>
              <a:t>cod</a:t>
            </a:r>
            <a:r>
              <a:rPr lang="hu-HU" sz="2000" dirty="0" smtClean="0"/>
              <a:t>e” and </a:t>
            </a:r>
            <a:r>
              <a:rPr lang="hu-HU" sz="2000" dirty="0" err="1" smtClean="0"/>
              <a:t>the</a:t>
            </a:r>
            <a:r>
              <a:rPr lang="hu-HU" sz="2000" dirty="0" smtClean="0"/>
              <a:t> </a:t>
            </a:r>
            <a:r>
              <a:rPr lang="hu-HU" sz="2000" dirty="0" err="1" smtClean="0"/>
              <a:t>forwarded</a:t>
            </a:r>
            <a:r>
              <a:rPr lang="hu-HU" sz="2000" dirty="0" smtClean="0"/>
              <a:t> </a:t>
            </a:r>
            <a:r>
              <a:rPr lang="hu-HU" sz="2000" dirty="0" err="1" smtClean="0"/>
              <a:t>images</a:t>
            </a:r>
            <a:r>
              <a:rPr lang="hu-HU" sz="2000" dirty="0" smtClean="0"/>
              <a:t> </a:t>
            </a:r>
            <a:r>
              <a:rPr lang="hu-HU" sz="2000" dirty="0" err="1" smtClean="0"/>
              <a:t>are</a:t>
            </a:r>
            <a:r>
              <a:rPr lang="hu-HU" sz="2000" dirty="0" smtClean="0"/>
              <a:t> </a:t>
            </a:r>
            <a:r>
              <a:rPr lang="hu-HU" sz="2000" dirty="0" err="1" smtClean="0"/>
              <a:t>immidiately</a:t>
            </a:r>
            <a:r>
              <a:rPr lang="hu-HU" sz="2000" dirty="0" smtClean="0"/>
              <a:t> </a:t>
            </a:r>
            <a:r>
              <a:rPr lang="hu-HU" sz="2000" dirty="0" err="1" smtClean="0"/>
              <a:t>deleted</a:t>
            </a:r>
            <a:r>
              <a:rPr lang="hu-HU" sz="2000" dirty="0" smtClean="0"/>
              <a:t> </a:t>
            </a:r>
            <a:r>
              <a:rPr lang="hu-HU" sz="2000" dirty="0" err="1" smtClean="0"/>
              <a:t>after</a:t>
            </a:r>
            <a:r>
              <a:rPr lang="hu-HU" sz="2000" dirty="0" smtClean="0"/>
              <a:t> </a:t>
            </a:r>
            <a:r>
              <a:rPr lang="hu-HU" sz="2000" dirty="0" err="1" smtClean="0"/>
              <a:t>the</a:t>
            </a:r>
            <a:r>
              <a:rPr lang="hu-HU" sz="2000" dirty="0" smtClean="0"/>
              <a:t> </a:t>
            </a:r>
            <a:r>
              <a:rPr lang="hu-HU" sz="2000" dirty="0" err="1" smtClean="0"/>
              <a:t>codes</a:t>
            </a:r>
            <a:r>
              <a:rPr lang="hu-HU" sz="2000" dirty="0" smtClean="0"/>
              <a:t> </a:t>
            </a:r>
            <a:r>
              <a:rPr lang="hu-HU" sz="2000" dirty="0" err="1" smtClean="0"/>
              <a:t>are</a:t>
            </a:r>
            <a:r>
              <a:rPr lang="hu-HU" sz="2000" dirty="0" smtClean="0"/>
              <a:t> </a:t>
            </a:r>
            <a:r>
              <a:rPr lang="hu-HU" sz="2000" dirty="0" err="1" smtClean="0"/>
              <a:t>created</a:t>
            </a:r>
            <a:r>
              <a:rPr lang="hu-HU" sz="2000" dirty="0" smtClean="0"/>
              <a:t>. </a:t>
            </a:r>
          </a:p>
          <a:p>
            <a:r>
              <a:rPr lang="hu-HU" sz="2000" dirty="0" smtClean="0"/>
              <a:t>I</a:t>
            </a:r>
            <a:r>
              <a:rPr lang="en-US" sz="2000" dirty="0" smtClean="0"/>
              <a:t>n case of </a:t>
            </a:r>
            <a:r>
              <a:rPr lang="hu-HU" sz="2000" dirty="0" err="1" smtClean="0"/>
              <a:t>request</a:t>
            </a:r>
            <a:r>
              <a:rPr lang="hu-HU" sz="2000" dirty="0" smtClean="0"/>
              <a:t> </a:t>
            </a:r>
            <a:r>
              <a:rPr lang="hu-HU" sz="2000" dirty="0" err="1" smtClean="0"/>
              <a:t>the</a:t>
            </a:r>
            <a:r>
              <a:rPr lang="hu-HU" sz="2000" dirty="0" smtClean="0"/>
              <a:t> </a:t>
            </a:r>
            <a:r>
              <a:rPr lang="hu-HU" sz="2000" dirty="0" err="1" smtClean="0"/>
              <a:t>forwarded</a:t>
            </a:r>
            <a:r>
              <a:rPr lang="hu-HU" sz="2000" dirty="0" smtClean="0"/>
              <a:t> image is </a:t>
            </a:r>
            <a:r>
              <a:rPr lang="hu-HU" sz="2000" dirty="0" err="1" smtClean="0"/>
              <a:t>transformed</a:t>
            </a:r>
            <a:r>
              <a:rPr lang="hu-HU" sz="2000" dirty="0" smtClean="0"/>
              <a:t> </a:t>
            </a:r>
            <a:r>
              <a:rPr lang="hu-HU" sz="2000" dirty="0" err="1" smtClean="0"/>
              <a:t>into</a:t>
            </a:r>
            <a:r>
              <a:rPr lang="hu-HU" sz="2000" dirty="0" smtClean="0"/>
              <a:t> a </a:t>
            </a:r>
            <a:r>
              <a:rPr lang="hu-HU" sz="2000" dirty="0" err="1" smtClean="0"/>
              <a:t>new</a:t>
            </a:r>
            <a:r>
              <a:rPr lang="hu-HU" sz="2000" dirty="0" smtClean="0"/>
              <a:t> </a:t>
            </a:r>
            <a:r>
              <a:rPr lang="hu-HU" sz="2000" dirty="0" err="1" smtClean="0"/>
              <a:t>code</a:t>
            </a:r>
            <a:r>
              <a:rPr lang="hu-HU" sz="2000" dirty="0" smtClean="0"/>
              <a:t> </a:t>
            </a:r>
            <a:r>
              <a:rPr lang="hu-HU" sz="2000" dirty="0" err="1" smtClean="0"/>
              <a:t>which</a:t>
            </a:r>
            <a:r>
              <a:rPr lang="hu-HU" sz="2000" dirty="0" smtClean="0"/>
              <a:t> is </a:t>
            </a:r>
            <a:r>
              <a:rPr lang="hu-HU" sz="2000" dirty="0" err="1" smtClean="0"/>
              <a:t>compared</a:t>
            </a:r>
            <a:r>
              <a:rPr lang="hu-HU" sz="2000" dirty="0" smtClean="0"/>
              <a:t> </a:t>
            </a:r>
            <a:r>
              <a:rPr lang="hu-HU" sz="2000" dirty="0" err="1" smtClean="0"/>
              <a:t>with</a:t>
            </a:r>
            <a:r>
              <a:rPr lang="hu-HU" sz="2000" dirty="0" smtClean="0"/>
              <a:t> </a:t>
            </a:r>
            <a:r>
              <a:rPr lang="hu-HU" sz="2000" dirty="0" err="1" smtClean="0"/>
              <a:t>the</a:t>
            </a:r>
            <a:r>
              <a:rPr lang="hu-HU" sz="2000" dirty="0" smtClean="0"/>
              <a:t> </a:t>
            </a:r>
            <a:r>
              <a:rPr lang="hu-HU" sz="2000" dirty="0" err="1" smtClean="0"/>
              <a:t>stored</a:t>
            </a:r>
            <a:r>
              <a:rPr lang="hu-HU" sz="2000" dirty="0" smtClean="0"/>
              <a:t> </a:t>
            </a:r>
            <a:r>
              <a:rPr lang="hu-HU" sz="2000" dirty="0" err="1" smtClean="0"/>
              <a:t>contact</a:t>
            </a:r>
            <a:r>
              <a:rPr lang="hu-HU" sz="2000" dirty="0" smtClean="0"/>
              <a:t> </a:t>
            </a:r>
            <a:r>
              <a:rPr lang="hu-HU" sz="2000" dirty="0" err="1" smtClean="0"/>
              <a:t>codes</a:t>
            </a:r>
            <a:r>
              <a:rPr lang="hu-HU" sz="2000" dirty="0" smtClean="0"/>
              <a:t>. I </a:t>
            </a:r>
            <a:r>
              <a:rPr lang="hu-HU" sz="2000" dirty="0" err="1" smtClean="0"/>
              <a:t>case</a:t>
            </a:r>
            <a:r>
              <a:rPr lang="hu-HU" sz="2000" dirty="0" smtClean="0"/>
              <a:t> of a hit </a:t>
            </a:r>
            <a:r>
              <a:rPr lang="en-US" sz="2000" dirty="0" smtClean="0"/>
              <a:t>the </a:t>
            </a:r>
            <a:r>
              <a:rPr lang="hu-HU" sz="2000" dirty="0" err="1" smtClean="0"/>
              <a:t>authorised</a:t>
            </a:r>
            <a:r>
              <a:rPr lang="hu-HU" sz="2000" dirty="0" smtClean="0"/>
              <a:t> </a:t>
            </a:r>
            <a:r>
              <a:rPr lang="en-US" sz="2000" dirty="0" smtClean="0"/>
              <a:t>authorities </a:t>
            </a:r>
            <a:r>
              <a:rPr lang="hu-HU" sz="2000" dirty="0" err="1" smtClean="0"/>
              <a:t>can</a:t>
            </a:r>
            <a:r>
              <a:rPr lang="hu-HU" sz="2000" dirty="0" smtClean="0"/>
              <a:t> </a:t>
            </a:r>
            <a:r>
              <a:rPr lang="hu-HU" sz="2000" dirty="0" err="1" smtClean="0"/>
              <a:t>contact</a:t>
            </a:r>
            <a:r>
              <a:rPr lang="hu-HU" sz="2000" dirty="0" smtClean="0"/>
              <a:t> </a:t>
            </a:r>
            <a:r>
              <a:rPr lang="hu-HU" sz="2000" dirty="0" err="1" smtClean="0"/>
              <a:t>the</a:t>
            </a:r>
            <a:r>
              <a:rPr lang="hu-HU" sz="2000" dirty="0" smtClean="0"/>
              <a:t> </a:t>
            </a:r>
            <a:r>
              <a:rPr lang="hu-HU" sz="2000" dirty="0" err="1" smtClean="0"/>
              <a:t>big</a:t>
            </a:r>
            <a:r>
              <a:rPr lang="hu-HU" sz="2000" dirty="0" smtClean="0"/>
              <a:t> </a:t>
            </a:r>
            <a:r>
              <a:rPr lang="hu-HU" sz="2000" dirty="0" err="1" smtClean="0"/>
              <a:t>governmental</a:t>
            </a:r>
            <a:r>
              <a:rPr lang="hu-HU" sz="2000" dirty="0" smtClean="0"/>
              <a:t> </a:t>
            </a:r>
            <a:r>
              <a:rPr lang="hu-HU" sz="2000" dirty="0" err="1" smtClean="0"/>
              <a:t>database</a:t>
            </a:r>
            <a:r>
              <a:rPr lang="en-US" sz="2000" dirty="0" smtClean="0"/>
              <a:t>. </a:t>
            </a:r>
            <a:endParaRPr lang="hu-HU" sz="2000" dirty="0" smtClean="0"/>
          </a:p>
          <a:p>
            <a:r>
              <a:rPr lang="hu-HU" sz="2000" dirty="0" err="1" smtClean="0"/>
              <a:t>Authorities</a:t>
            </a:r>
            <a:r>
              <a:rPr lang="hu-HU" sz="2000" dirty="0" smtClean="0"/>
              <a:t> </a:t>
            </a:r>
            <a:r>
              <a:rPr lang="hu-HU" sz="2000" dirty="0" err="1" smtClean="0"/>
              <a:t>with</a:t>
            </a:r>
            <a:r>
              <a:rPr lang="hu-HU" sz="2000" dirty="0" smtClean="0"/>
              <a:t> </a:t>
            </a:r>
            <a:r>
              <a:rPr lang="hu-HU" sz="2000" dirty="0" err="1" smtClean="0"/>
              <a:t>requesting</a:t>
            </a:r>
            <a:r>
              <a:rPr lang="hu-HU" sz="2000" dirty="0" smtClean="0"/>
              <a:t> </a:t>
            </a:r>
            <a:r>
              <a:rPr lang="hu-HU" sz="2000" dirty="0" err="1" smtClean="0"/>
              <a:t>rights</a:t>
            </a:r>
            <a:r>
              <a:rPr lang="hu-HU" sz="2000" dirty="0" smtClean="0"/>
              <a:t> </a:t>
            </a:r>
            <a:r>
              <a:rPr lang="hu-HU" sz="2000" dirty="0" err="1" smtClean="0"/>
              <a:t>are</a:t>
            </a:r>
            <a:r>
              <a:rPr lang="hu-HU" sz="2000" dirty="0" smtClean="0"/>
              <a:t> limited (</a:t>
            </a:r>
            <a:r>
              <a:rPr lang="en-US" sz="2000" dirty="0" smtClean="0"/>
              <a:t>police,</a:t>
            </a:r>
            <a:r>
              <a:rPr lang="hu-HU" sz="2000" dirty="0" smtClean="0"/>
              <a:t> </a:t>
            </a:r>
            <a:r>
              <a:rPr lang="en-US" sz="2000" dirty="0" smtClean="0"/>
              <a:t>secret services,</a:t>
            </a:r>
            <a:r>
              <a:rPr lang="hu-HU" sz="2000" dirty="0" smtClean="0"/>
              <a:t> </a:t>
            </a:r>
            <a:r>
              <a:rPr lang="en-US" sz="2000" dirty="0" smtClean="0"/>
              <a:t>the anti-terrorist super police</a:t>
            </a:r>
            <a:r>
              <a:rPr lang="hu-HU" sz="2000" dirty="0" smtClean="0"/>
              <a:t>)</a:t>
            </a:r>
          </a:p>
          <a:p>
            <a:pPr marL="0" indent="0">
              <a:buNone/>
            </a:pPr>
            <a:r>
              <a:rPr lang="hu-HU" sz="2000" dirty="0" smtClean="0"/>
              <a:t> </a:t>
            </a: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31540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datvedelmi-ppt-tervezet-angol-za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4288"/>
            <a:ext cx="9182100" cy="688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048000" y="1600201"/>
            <a:ext cx="38862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1400" b="1" i="1" dirty="0">
              <a:solidFill>
                <a:srgbClr val="87012A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1400" b="1" i="1" dirty="0">
              <a:solidFill>
                <a:srgbClr val="87012A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1400" b="1" i="1" dirty="0">
              <a:solidFill>
                <a:srgbClr val="87012A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400" i="1" dirty="0" smtClean="0">
                <a:solidFill>
                  <a:srgbClr val="87012A"/>
                </a:solidFill>
              </a:rPr>
              <a:t>NAIH </a:t>
            </a:r>
            <a:r>
              <a:rPr lang="hu-HU" altLang="hu-HU" sz="2400" i="1" dirty="0" err="1" smtClean="0">
                <a:solidFill>
                  <a:srgbClr val="87012A"/>
                </a:solidFill>
              </a:rPr>
              <a:t>a</a:t>
            </a:r>
            <a:r>
              <a:rPr lang="hu-HU" altLang="hu-HU" sz="2400" i="1" dirty="0" err="1" smtClean="0">
                <a:solidFill>
                  <a:srgbClr val="87012A"/>
                </a:solidFill>
                <a:ea typeface="ＭＳ Ｐゴシック" panose="020B0600070205080204" pitchFamily="34" charset="-128"/>
              </a:rPr>
              <a:t>ddress</a:t>
            </a:r>
            <a:r>
              <a:rPr lang="hu-HU" altLang="hu-HU" sz="2400" i="1" dirty="0">
                <a:solidFill>
                  <a:srgbClr val="87012A"/>
                </a:solidFill>
                <a:ea typeface="ＭＳ Ｐゴシック" panose="020B0600070205080204" pitchFamily="34" charset="-128"/>
              </a:rPr>
              <a:t>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400" i="1" dirty="0">
                <a:solidFill>
                  <a:srgbClr val="87012A"/>
                </a:solidFill>
                <a:ea typeface="ＭＳ Ｐゴシック" panose="020B0600070205080204" pitchFamily="34" charset="-128"/>
              </a:rPr>
              <a:t>H-1125 Budapest, </a:t>
            </a:r>
            <a:endParaRPr lang="hu-HU" altLang="hu-HU" sz="2400" i="1" dirty="0">
              <a:solidFill>
                <a:srgbClr val="87012A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400" i="1" dirty="0">
                <a:solidFill>
                  <a:srgbClr val="87012A"/>
                </a:solidFill>
                <a:ea typeface="ＭＳ Ｐゴシック" panose="020B0600070205080204" pitchFamily="34" charset="-128"/>
              </a:rPr>
              <a:t>Szilágyi Erzsébet fasor 22/c.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400" i="1" dirty="0">
                <a:solidFill>
                  <a:srgbClr val="87012A"/>
                </a:solidFill>
                <a:ea typeface="ＭＳ Ｐゴシック" panose="020B0600070205080204" pitchFamily="34" charset="-128"/>
              </a:rPr>
              <a:t>H-1530 Budapest, Pf. 5.</a:t>
            </a:r>
            <a:endParaRPr lang="hu-HU" altLang="hu-HU" sz="2400" i="1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400" i="1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000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Tel.: +36 391-1400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000" i="1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Fax: +36 391-1410</a:t>
            </a:r>
            <a:endParaRPr lang="hu-HU" altLang="hu-HU" sz="2000" i="1" dirty="0">
              <a:solidFill>
                <a:srgbClr val="87012A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000" i="1" dirty="0" err="1">
                <a:solidFill>
                  <a:srgbClr val="87012A"/>
                </a:solidFill>
                <a:ea typeface="ＭＳ Ｐゴシック" panose="020B0600070205080204" pitchFamily="34" charset="-128"/>
                <a:hlinkClick r:id="rId3"/>
              </a:rPr>
              <a:t>ugyfelszolgalat</a:t>
            </a:r>
            <a:r>
              <a:rPr lang="hu-HU" altLang="hu-HU" sz="2000" i="1" dirty="0">
                <a:solidFill>
                  <a:srgbClr val="87012A"/>
                </a:solidFill>
                <a:ea typeface="ＭＳ Ｐゴシック" panose="020B0600070205080204" pitchFamily="34" charset="-128"/>
                <a:hlinkClick r:id="rId3"/>
              </a:rPr>
              <a:t>@</a:t>
            </a:r>
            <a:r>
              <a:rPr lang="hu-HU" altLang="hu-HU" sz="2000" i="1" dirty="0" err="1">
                <a:solidFill>
                  <a:srgbClr val="87012A"/>
                </a:solidFill>
                <a:ea typeface="ＭＳ Ｐゴシック" panose="020B0600070205080204" pitchFamily="34" charset="-128"/>
                <a:hlinkClick r:id="rId3"/>
              </a:rPr>
              <a:t>naih.hu</a:t>
            </a:r>
            <a:endParaRPr lang="hu-HU" altLang="hu-HU" sz="2000" i="1" dirty="0">
              <a:solidFill>
                <a:srgbClr val="87012A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000" i="1" dirty="0" err="1">
                <a:solidFill>
                  <a:srgbClr val="87012A"/>
                </a:solidFill>
                <a:hlinkClick r:id="rId4"/>
              </a:rPr>
              <a:t>privacy</a:t>
            </a:r>
            <a:r>
              <a:rPr lang="hu-HU" altLang="hu-HU" sz="2000" i="1" dirty="0">
                <a:solidFill>
                  <a:srgbClr val="87012A"/>
                </a:solidFill>
                <a:hlinkClick r:id="rId4"/>
              </a:rPr>
              <a:t>@</a:t>
            </a:r>
            <a:r>
              <a:rPr lang="hu-HU" altLang="hu-HU" sz="2000" i="1" dirty="0" err="1">
                <a:solidFill>
                  <a:srgbClr val="87012A"/>
                </a:solidFill>
                <a:hlinkClick r:id="rId4"/>
              </a:rPr>
              <a:t>naih.hu</a:t>
            </a:r>
            <a:endParaRPr lang="hu-HU" altLang="hu-HU" sz="2000" i="1" dirty="0">
              <a:solidFill>
                <a:srgbClr val="87012A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400" i="1" dirty="0">
                <a:solidFill>
                  <a:srgbClr val="87012A"/>
                </a:solidFill>
              </a:rPr>
              <a:t>		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400" i="1" dirty="0">
                <a:solidFill>
                  <a:srgbClr val="87012A"/>
                </a:solidFill>
              </a:rPr>
              <a:t>					</a:t>
            </a:r>
            <a:r>
              <a:rPr lang="hu-HU" altLang="hu-HU" sz="2800" b="1" i="1" dirty="0" err="1">
                <a:solidFill>
                  <a:srgbClr val="87012A"/>
                </a:solidFill>
                <a:ea typeface="ＭＳ Ｐゴシック" panose="020B0600070205080204" pitchFamily="34" charset="-128"/>
              </a:rPr>
              <a:t>www.naih.hu</a:t>
            </a:r>
            <a:endParaRPr lang="hu-HU" altLang="hu-HU" sz="2800" b="1" i="1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800" b="1" i="1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400" i="1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3200"/>
              <a:t>		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370852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</p:bld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383</Words>
  <Application>Microsoft Office PowerPoint</Application>
  <PresentationFormat>Szélesvásznú</PresentationFormat>
  <Paragraphs>61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ＭＳ Ｐゴシック</vt:lpstr>
      <vt:lpstr>Arial</vt:lpstr>
      <vt:lpstr>Arial Bold Italic</vt:lpstr>
      <vt:lpstr>Alapértelmezett terv</vt:lpstr>
      <vt:lpstr>PowerPoint bemutató</vt:lpstr>
      <vt:lpstr> Biometric data</vt:lpstr>
      <vt:lpstr>Facial recognition</vt:lpstr>
      <vt:lpstr>Hungary </vt:lpstr>
      <vt:lpstr>Data protection concerns and solutions</vt:lpstr>
      <vt:lpstr>  Thank you for your attention!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NAIH-47</dc:creator>
  <cp:lastModifiedBy>NAIH-47</cp:lastModifiedBy>
  <cp:revision>13</cp:revision>
  <cp:lastPrinted>2016-04-28T11:45:58Z</cp:lastPrinted>
  <dcterms:created xsi:type="dcterms:W3CDTF">2016-04-28T10:05:14Z</dcterms:created>
  <dcterms:modified xsi:type="dcterms:W3CDTF">2016-04-28T12:37:04Z</dcterms:modified>
</cp:coreProperties>
</file>